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6" r:id="rId3"/>
    <p:sldId id="257" r:id="rId4"/>
    <p:sldId id="277" r:id="rId5"/>
    <p:sldId id="259" r:id="rId6"/>
    <p:sldId id="278" r:id="rId7"/>
    <p:sldId id="260" r:id="rId8"/>
    <p:sldId id="263" r:id="rId9"/>
    <p:sldId id="279" r:id="rId10"/>
    <p:sldId id="265" r:id="rId11"/>
    <p:sldId id="266" r:id="rId12"/>
    <p:sldId id="281" r:id="rId13"/>
    <p:sldId id="268" r:id="rId14"/>
    <p:sldId id="269" r:id="rId15"/>
    <p:sldId id="283" r:id="rId16"/>
    <p:sldId id="270" r:id="rId17"/>
    <p:sldId id="272" r:id="rId18"/>
    <p:sldId id="282" r:id="rId19"/>
    <p:sldId id="274" r:id="rId20"/>
    <p:sldId id="280" r:id="rId21"/>
    <p:sldId id="275" r:id="rId22"/>
    <p:sldId id="28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0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071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238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74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3614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2491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2284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4023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4003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0531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3420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759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101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6594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5036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193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705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990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339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97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826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432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22217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636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C9CB8-F944-6B46-866A-DF8A11912E60}" type="datetimeFigureOut">
              <a:rPr lang="en-US" smtClean="0">
                <a:solidFill>
                  <a:prstClr val="black">
                    <a:tint val="75000"/>
                  </a:prstClr>
                </a:solidFill>
                <a:latin typeface="Calibri"/>
              </a:rPr>
              <a:pPr/>
              <a:t>3/19/13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8B105-0435-5A4A-9E67-2E6A9361201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36878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g"/><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g"/><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1" Type="http://schemas.openxmlformats.org/officeDocument/2006/relationships/hyperlink" Target="http://www.comandosupremo.com/giovanni-messe.html" TargetMode="External"/><Relationship Id="rId12" Type="http://schemas.openxmlformats.org/officeDocument/2006/relationships/hyperlink" Target="http://www.pbs.org/wgbh/americanexperience/features/timeline/bulge/" TargetMode="External"/><Relationship Id="rId13" Type="http://schemas.openxmlformats.org/officeDocument/2006/relationships/hyperlink" Target="http://www.youtube.com/watch?v=KwGtWEF2SE0" TargetMode="External"/><Relationship Id="rId14" Type="http://schemas.openxmlformats.org/officeDocument/2006/relationships/hyperlink" Target="http://www.youtube.com/watch?v=ew2voo2iwL4" TargetMode="External"/><Relationship Id="rId1" Type="http://schemas.openxmlformats.org/officeDocument/2006/relationships/slideLayout" Target="../slideLayouts/slideLayout13.xml"/><Relationship Id="rId2" Type="http://schemas.openxmlformats.org/officeDocument/2006/relationships/hyperlink" Target="http://www.biography.com/people/erwin-rommel-39971/videos" TargetMode="External"/><Relationship Id="rId3" Type="http://schemas.openxmlformats.org/officeDocument/2006/relationships/hyperlink" Target="http://www.biography.com/people/george-patton-9434904/videos/general-george-patton-full-episode-2073242873" TargetMode="External"/><Relationship Id="rId4" Type="http://schemas.openxmlformats.org/officeDocument/2006/relationships/hyperlink" Target="http://www.biography.com/people/dwight-d-eisenhower-9285482/videos/dwight-d-eisenhower-full-episode-2073088524" TargetMode="External"/><Relationship Id="rId5" Type="http://schemas.openxmlformats.org/officeDocument/2006/relationships/hyperlink" Target="http://militaryhistory.about.com/od/1900s/p/World-War-Ii-Field-Marshal-Bernard-Montgomery-Viscount-Montgomery-Of-Alamein.htm" TargetMode="External"/><Relationship Id="rId6" Type="http://schemas.openxmlformats.org/officeDocument/2006/relationships/hyperlink" Target="http://www.battle-fleet.com/pw/his/Manstein%20WW2%20German%20Generals.htm" TargetMode="External"/><Relationship Id="rId7" Type="http://schemas.openxmlformats.org/officeDocument/2006/relationships/hyperlink" Target="http://militaryhistory.about.com/od/WorldWarIILeaders/p/World-War-Ii-General-Dwight-D-Eisenhower-A-Military-Profile.htm" TargetMode="External"/><Relationship Id="rId8" Type="http://schemas.openxmlformats.org/officeDocument/2006/relationships/hyperlink" Target="http://militaryhistory.about.com/od/1900s/p/rommel.htm" TargetMode="External"/><Relationship Id="rId9" Type="http://schemas.openxmlformats.org/officeDocument/2006/relationships/hyperlink" Target="http://militaryhistory.about.com/od/1900s/p/patton.htm" TargetMode="External"/><Relationship Id="rId10" Type="http://schemas.openxmlformats.org/officeDocument/2006/relationships/hyperlink" Target="http://militaryhistory.about.com/od/1900s/p/zhukov.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Generals of WWII</a:t>
            </a:r>
            <a:endParaRPr lang="en-US" dirty="0"/>
          </a:p>
        </p:txBody>
      </p:sp>
      <p:sp>
        <p:nvSpPr>
          <p:cNvPr id="3" name="Subtitle 2"/>
          <p:cNvSpPr>
            <a:spLocks noGrp="1"/>
          </p:cNvSpPr>
          <p:nvPr>
            <p:ph type="subTitle" idx="1"/>
          </p:nvPr>
        </p:nvSpPr>
        <p:spPr/>
        <p:txBody>
          <a:bodyPr/>
          <a:lstStyle/>
          <a:p>
            <a:r>
              <a:rPr lang="en-US" dirty="0" smtClean="0"/>
              <a:t>Roy BenDavid </a:t>
            </a:r>
          </a:p>
          <a:p>
            <a:r>
              <a:rPr lang="en-US" dirty="0" smtClean="0"/>
              <a:t>Per. 5</a:t>
            </a:r>
          </a:p>
          <a:p>
            <a:r>
              <a:rPr lang="en-US" dirty="0" smtClean="0"/>
              <a:t>3/17/13</a:t>
            </a:r>
            <a:endParaRPr lang="en-US" dirty="0"/>
          </a:p>
        </p:txBody>
      </p:sp>
    </p:spTree>
    <p:extLst>
      <p:ext uri="{BB962C8B-B14F-4D97-AF65-F5344CB8AC3E}">
        <p14:creationId xmlns:p14="http://schemas.microsoft.com/office/powerpoint/2010/main" val="39261933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0"/>
            <a:ext cx="8229600" cy="1143000"/>
          </a:xfrm>
        </p:spPr>
        <p:txBody>
          <a:bodyPr/>
          <a:lstStyle/>
          <a:p>
            <a:r>
              <a:rPr lang="en-US" dirty="0" smtClean="0"/>
              <a:t>General </a:t>
            </a:r>
            <a:r>
              <a:rPr lang="en-US" dirty="0" err="1" smtClean="0"/>
              <a:t>Georgy</a:t>
            </a:r>
            <a:r>
              <a:rPr lang="en-US" dirty="0" smtClean="0"/>
              <a:t> Zhukov (USSR)</a:t>
            </a:r>
            <a:endParaRPr lang="en-US" dirty="0"/>
          </a:p>
        </p:txBody>
      </p:sp>
      <p:sp>
        <p:nvSpPr>
          <p:cNvPr id="3" name="Content Placeholder 2"/>
          <p:cNvSpPr>
            <a:spLocks noGrp="1"/>
          </p:cNvSpPr>
          <p:nvPr>
            <p:ph idx="1"/>
          </p:nvPr>
        </p:nvSpPr>
        <p:spPr>
          <a:xfrm>
            <a:off x="0" y="818445"/>
            <a:ext cx="9144000" cy="5446888"/>
          </a:xfrm>
        </p:spPr>
        <p:txBody>
          <a:bodyPr>
            <a:normAutofit lnSpcReduction="10000"/>
          </a:bodyPr>
          <a:lstStyle/>
          <a:p>
            <a:r>
              <a:rPr lang="en-US" sz="2000" dirty="0" smtClean="0"/>
              <a:t>Background</a:t>
            </a:r>
          </a:p>
          <a:p>
            <a:pPr lvl="1"/>
            <a:r>
              <a:rPr lang="en-US" sz="1800" dirty="0" smtClean="0"/>
              <a:t>July 1915 was conscripted into the Russian army during WWI</a:t>
            </a:r>
          </a:p>
          <a:p>
            <a:pPr lvl="1"/>
            <a:r>
              <a:rPr lang="en-US" sz="1800" dirty="0" smtClean="0"/>
              <a:t>1917 after the October Revolution he joined the Red Army</a:t>
            </a:r>
          </a:p>
          <a:p>
            <a:pPr lvl="1"/>
            <a:r>
              <a:rPr lang="en-US" sz="1800" dirty="0" smtClean="0"/>
              <a:t>After Stalin’s Great Purges he was selected to command the First Soviet Mongolian Army Group in charge of trying to stop Japanese aggression </a:t>
            </a:r>
          </a:p>
          <a:p>
            <a:pPr marL="685800" lvl="1"/>
            <a:r>
              <a:rPr lang="en-US" sz="1800" dirty="0" smtClean="0"/>
              <a:t>January 1941 he was promoted to Chief of General Staff of the Red Army</a:t>
            </a:r>
          </a:p>
          <a:p>
            <a:pPr marL="285750"/>
            <a:r>
              <a:rPr lang="en-US" sz="2000" dirty="0" smtClean="0"/>
              <a:t>Defending Kiev and Moscow</a:t>
            </a:r>
          </a:p>
          <a:p>
            <a:pPr marL="685800" lvl="1"/>
            <a:r>
              <a:rPr lang="en-US" sz="1800" dirty="0" smtClean="0"/>
              <a:t>July 19 1941 he was demoted from Chief of General Staff when he proposed to evacuate Kiev, he then became in charge of the defense of Moscow and successfully defended it.</a:t>
            </a:r>
            <a:endParaRPr lang="en-US" sz="1800" dirty="0"/>
          </a:p>
          <a:p>
            <a:pPr marL="285750"/>
            <a:r>
              <a:rPr lang="en-US" sz="2000" dirty="0" smtClean="0"/>
              <a:t>Stalingrad</a:t>
            </a:r>
          </a:p>
          <a:p>
            <a:pPr marL="685800" lvl="1"/>
            <a:r>
              <a:rPr lang="en-US" sz="1800" dirty="0" smtClean="0"/>
              <a:t>November 19 1942 after he was out in charge of the defense of Stalingrad he launched Operation Uranus (a massive counter attack) that ended up surrounding German’s 6</a:t>
            </a:r>
            <a:r>
              <a:rPr lang="en-US" sz="1800" baseline="30000" dirty="0" smtClean="0"/>
              <a:t>th</a:t>
            </a:r>
            <a:r>
              <a:rPr lang="en-US" sz="1800" dirty="0" smtClean="0"/>
              <a:t> army at Stalingrad</a:t>
            </a:r>
          </a:p>
          <a:p>
            <a:pPr marL="685800" lvl="1"/>
            <a:r>
              <a:rPr lang="en-US" sz="1800" dirty="0" smtClean="0"/>
              <a:t>February 2 1943 the German’s surrendered and were forced out of the Soviet Union</a:t>
            </a:r>
          </a:p>
          <a:p>
            <a:pPr marL="285750"/>
            <a:r>
              <a:rPr lang="en-US" sz="2000" dirty="0" smtClean="0"/>
              <a:t>Last Stages of WWII</a:t>
            </a:r>
          </a:p>
          <a:p>
            <a:pPr marL="685800" lvl="1"/>
            <a:r>
              <a:rPr lang="en-US" sz="1800" dirty="0" smtClean="0"/>
              <a:t>June 22 1944 led an operation into Poland that became a huge triumph</a:t>
            </a:r>
          </a:p>
          <a:p>
            <a:pPr marL="685800" lvl="1"/>
            <a:r>
              <a:rPr lang="en-US" sz="1800" dirty="0" smtClean="0"/>
              <a:t>May 8 1945 after leading troops into Germany he oversaw the surrender at Berlin that ended WWII</a:t>
            </a:r>
          </a:p>
          <a:p>
            <a:pPr marL="685800" lvl="1"/>
            <a:endParaRPr lang="en-US" sz="1800" dirty="0" smtClean="0"/>
          </a:p>
          <a:p>
            <a:pPr marL="685800" lvl="1"/>
            <a:endParaRPr lang="en-US" sz="1800" dirty="0" smtClean="0"/>
          </a:p>
          <a:p>
            <a:pPr marL="685800" lvl="1"/>
            <a:endParaRPr lang="en-US" sz="1800" dirty="0" smtClean="0"/>
          </a:p>
          <a:p>
            <a:pPr lvl="1"/>
            <a:endParaRPr lang="en-US" sz="1800" dirty="0" smtClean="0"/>
          </a:p>
        </p:txBody>
      </p:sp>
      <p:pic>
        <p:nvPicPr>
          <p:cNvPr id="4" name="Picture 3" descr="065711-russian-general-georgy-zhuko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67" y="933895"/>
            <a:ext cx="3922888" cy="2208888"/>
          </a:xfrm>
          <a:prstGeom prst="rect">
            <a:avLst/>
          </a:prstGeom>
        </p:spPr>
      </p:pic>
      <p:sp>
        <p:nvSpPr>
          <p:cNvPr id="5" name="TextBox 4"/>
          <p:cNvSpPr txBox="1"/>
          <p:nvPr/>
        </p:nvSpPr>
        <p:spPr>
          <a:xfrm>
            <a:off x="205267" y="3271059"/>
            <a:ext cx="3922888" cy="646331"/>
          </a:xfrm>
          <a:prstGeom prst="rect">
            <a:avLst/>
          </a:prstGeom>
          <a:noFill/>
        </p:spPr>
        <p:txBody>
          <a:bodyPr wrap="square" rtlCol="0">
            <a:spAutoFit/>
          </a:bodyPr>
          <a:lstStyle/>
          <a:p>
            <a:r>
              <a:rPr lang="en-US" dirty="0" err="1" smtClean="0"/>
              <a:t>Georgy</a:t>
            </a:r>
            <a:r>
              <a:rPr lang="en-US" dirty="0" smtClean="0"/>
              <a:t> Zhukov overlooking his army overwhelm the Germans at Stalingrad</a:t>
            </a:r>
            <a:endParaRPr lang="en-US" dirty="0"/>
          </a:p>
        </p:txBody>
      </p:sp>
      <p:pic>
        <p:nvPicPr>
          <p:cNvPr id="6" name="Picture 5" descr="url-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912" y="933895"/>
            <a:ext cx="3460690" cy="2832742"/>
          </a:xfrm>
          <a:prstGeom prst="rect">
            <a:avLst/>
          </a:prstGeom>
        </p:spPr>
      </p:pic>
      <p:sp>
        <p:nvSpPr>
          <p:cNvPr id="7" name="TextBox 6"/>
          <p:cNvSpPr txBox="1"/>
          <p:nvPr/>
        </p:nvSpPr>
        <p:spPr>
          <a:xfrm>
            <a:off x="4980912" y="3766637"/>
            <a:ext cx="3705888" cy="923330"/>
          </a:xfrm>
          <a:prstGeom prst="rect">
            <a:avLst/>
          </a:prstGeom>
          <a:noFill/>
        </p:spPr>
        <p:txBody>
          <a:bodyPr wrap="square" rtlCol="0">
            <a:spAutoFit/>
          </a:bodyPr>
          <a:lstStyle/>
          <a:p>
            <a:r>
              <a:rPr lang="en-US" dirty="0" smtClean="0"/>
              <a:t>The troops of </a:t>
            </a:r>
            <a:r>
              <a:rPr lang="en-US" dirty="0" err="1" smtClean="0"/>
              <a:t>Geordy</a:t>
            </a:r>
            <a:r>
              <a:rPr lang="en-US" dirty="0" smtClean="0"/>
              <a:t> Zhukov’s troops protecting Russia from the Nazis during the battle of Stalingrad</a:t>
            </a:r>
            <a:endParaRPr lang="en-US" dirty="0"/>
          </a:p>
        </p:txBody>
      </p:sp>
    </p:spTree>
    <p:extLst>
      <p:ext uri="{BB962C8B-B14F-4D97-AF65-F5344CB8AC3E}">
        <p14:creationId xmlns:p14="http://schemas.microsoft.com/office/powerpoint/2010/main" val="595394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a:t>
            </a:r>
            <a:r>
              <a:rPr lang="en-US" dirty="0" err="1"/>
              <a:t>Georgy</a:t>
            </a:r>
            <a:r>
              <a:rPr lang="en-US" dirty="0"/>
              <a:t> Zhukov (USSR)</a:t>
            </a:r>
          </a:p>
        </p:txBody>
      </p:sp>
      <p:sp>
        <p:nvSpPr>
          <p:cNvPr id="3" name="Content Placeholder 2"/>
          <p:cNvSpPr>
            <a:spLocks noGrp="1"/>
          </p:cNvSpPr>
          <p:nvPr>
            <p:ph idx="1"/>
          </p:nvPr>
        </p:nvSpPr>
        <p:spPr/>
        <p:txBody>
          <a:bodyPr>
            <a:normAutofit/>
          </a:bodyPr>
          <a:lstStyle/>
          <a:p>
            <a:r>
              <a:rPr lang="en-US" sz="2400" dirty="0" smtClean="0"/>
              <a:t>What made him a great General?</a:t>
            </a:r>
          </a:p>
          <a:p>
            <a:pPr lvl="1"/>
            <a:r>
              <a:rPr lang="en-US" sz="2000" dirty="0" smtClean="0"/>
              <a:t>He lived by the motto of “never give up” and that was a major part of his success. He was relentless with his strategy and continued to attack until there was absolutely no way that he was going to win.</a:t>
            </a:r>
          </a:p>
          <a:p>
            <a:pPr lvl="1"/>
            <a:r>
              <a:rPr lang="en-US" sz="2000" dirty="0" smtClean="0"/>
              <a:t>He planned his operation with extreme detail. He came to every battle prepared for every situation. He came to the battlefield more prepared then the opposing General and that gave him a tremendous advantage.</a:t>
            </a:r>
          </a:p>
          <a:p>
            <a:pPr lvl="1"/>
            <a:r>
              <a:rPr lang="en-US" sz="2000" dirty="0" smtClean="0"/>
              <a:t>He had a reputation of being extremely tough and strict on his troops. He instilled the fear of discipline into his soldiers that forced his soldiers to be at their best at all times plus it created extremely tough, strong, and fast soldiers that gave him an advantage on the battlefield.</a:t>
            </a:r>
          </a:p>
          <a:p>
            <a:pPr marL="0" indent="0">
              <a:buNone/>
            </a:pPr>
            <a:endParaRPr lang="en-US" dirty="0"/>
          </a:p>
          <a:p>
            <a:pPr lvl="1"/>
            <a:endParaRPr lang="en-US" sz="2000" dirty="0"/>
          </a:p>
        </p:txBody>
      </p:sp>
    </p:spTree>
    <p:extLst>
      <p:ext uri="{BB962C8B-B14F-4D97-AF65-F5344CB8AC3E}">
        <p14:creationId xmlns:p14="http://schemas.microsoft.com/office/powerpoint/2010/main" val="38155053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Joseph Stalin’s affect on his Generals</a:t>
            </a:r>
            <a:endParaRPr lang="en-US" dirty="0"/>
          </a:p>
        </p:txBody>
      </p:sp>
      <p:sp>
        <p:nvSpPr>
          <p:cNvPr id="3" name="Content Placeholder 2"/>
          <p:cNvSpPr>
            <a:spLocks noGrp="1"/>
          </p:cNvSpPr>
          <p:nvPr>
            <p:ph idx="1"/>
          </p:nvPr>
        </p:nvSpPr>
        <p:spPr>
          <a:xfrm>
            <a:off x="457200" y="1600200"/>
            <a:ext cx="8229600" cy="4834467"/>
          </a:xfrm>
        </p:spPr>
        <p:txBody>
          <a:bodyPr>
            <a:normAutofit/>
          </a:bodyPr>
          <a:lstStyle/>
          <a:p>
            <a:r>
              <a:rPr lang="en-US" sz="2000" dirty="0" smtClean="0"/>
              <a:t>He installed fear into the mind of his </a:t>
            </a:r>
          </a:p>
          <a:p>
            <a:pPr marL="0" indent="0">
              <a:buNone/>
            </a:pPr>
            <a:r>
              <a:rPr lang="en-US" sz="2000" dirty="0" smtClean="0"/>
              <a:t>      Generals when he killed the military </a:t>
            </a:r>
          </a:p>
          <a:p>
            <a:pPr marL="0" indent="0">
              <a:buNone/>
            </a:pPr>
            <a:r>
              <a:rPr lang="en-US" sz="2000" dirty="0" smtClean="0"/>
              <a:t>      elite during the Great Purges</a:t>
            </a:r>
          </a:p>
          <a:p>
            <a:r>
              <a:rPr lang="en-US" sz="2000" dirty="0" smtClean="0"/>
              <a:t>Joseph Stalin was always paranoid</a:t>
            </a:r>
          </a:p>
          <a:p>
            <a:pPr marL="0" indent="0">
              <a:buNone/>
            </a:pPr>
            <a:r>
              <a:rPr lang="en-US" sz="2000" dirty="0"/>
              <a:t> </a:t>
            </a:r>
            <a:r>
              <a:rPr lang="en-US" sz="2000" dirty="0" smtClean="0"/>
              <a:t>     and scared that the Generals were</a:t>
            </a:r>
          </a:p>
          <a:p>
            <a:pPr marL="0" indent="0">
              <a:buNone/>
            </a:pPr>
            <a:r>
              <a:rPr lang="en-US" sz="2000" dirty="0"/>
              <a:t> </a:t>
            </a:r>
            <a:r>
              <a:rPr lang="en-US" sz="2000" dirty="0" smtClean="0"/>
              <a:t>     plotting against them, so he always </a:t>
            </a:r>
          </a:p>
          <a:p>
            <a:pPr marL="0" indent="0">
              <a:buNone/>
            </a:pPr>
            <a:r>
              <a:rPr lang="en-US" sz="2000" dirty="0"/>
              <a:t> </a:t>
            </a:r>
            <a:r>
              <a:rPr lang="en-US" sz="2000" dirty="0" smtClean="0"/>
              <a:t>     made sure he oversaw everything</a:t>
            </a:r>
          </a:p>
          <a:p>
            <a:pPr marL="0" indent="0">
              <a:buNone/>
            </a:pPr>
            <a:r>
              <a:rPr lang="en-US" sz="2000" dirty="0" smtClean="0"/>
              <a:t>      that his Generals did</a:t>
            </a:r>
          </a:p>
          <a:p>
            <a:r>
              <a:rPr lang="en-US" sz="2000" dirty="0" smtClean="0"/>
              <a:t>As a totalitarian dictator he has</a:t>
            </a:r>
          </a:p>
          <a:p>
            <a:pPr marL="0" indent="0">
              <a:buNone/>
            </a:pPr>
            <a:r>
              <a:rPr lang="en-US" sz="2000" dirty="0" smtClean="0"/>
              <a:t>      full control of everything and has </a:t>
            </a:r>
          </a:p>
          <a:p>
            <a:pPr marL="0" indent="0">
              <a:buNone/>
            </a:pPr>
            <a:r>
              <a:rPr lang="en-US" sz="2000" dirty="0" smtClean="0"/>
              <a:t>      final decision on everything example</a:t>
            </a:r>
          </a:p>
          <a:p>
            <a:pPr marL="0" indent="0">
              <a:buNone/>
            </a:pPr>
            <a:r>
              <a:rPr lang="en-US" sz="2000" dirty="0" smtClean="0"/>
              <a:t>      being when even after he was advised</a:t>
            </a:r>
          </a:p>
          <a:p>
            <a:pPr marL="0" indent="0">
              <a:buNone/>
            </a:pPr>
            <a:r>
              <a:rPr lang="en-US" sz="2000" dirty="0"/>
              <a:t> </a:t>
            </a:r>
            <a:r>
              <a:rPr lang="en-US" sz="2000" dirty="0" smtClean="0"/>
              <a:t>     to evacuate Kiev he decided not to</a:t>
            </a:r>
          </a:p>
          <a:p>
            <a:endParaRPr lang="en-US" sz="2000" dirty="0"/>
          </a:p>
        </p:txBody>
      </p:sp>
      <p:pic>
        <p:nvPicPr>
          <p:cNvPr id="4" name="Picture 3" descr="File:CroppedStalin194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583" y="1417638"/>
            <a:ext cx="2247194" cy="2737491"/>
          </a:xfrm>
          <a:prstGeom prst="rect">
            <a:avLst/>
          </a:prstGeom>
        </p:spPr>
      </p:pic>
      <p:pic>
        <p:nvPicPr>
          <p:cNvPr id="5" name="Picture 4" descr="File:Stalin_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583" y="4268188"/>
            <a:ext cx="2057400" cy="2434590"/>
          </a:xfrm>
          <a:prstGeom prst="rect">
            <a:avLst/>
          </a:prstGeom>
        </p:spPr>
      </p:pic>
    </p:spTree>
    <p:extLst>
      <p:ext uri="{BB962C8B-B14F-4D97-AF65-F5344CB8AC3E}">
        <p14:creationId xmlns:p14="http://schemas.microsoft.com/office/powerpoint/2010/main" val="1887390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Giovanni </a:t>
            </a:r>
            <a:r>
              <a:rPr lang="en-US" dirty="0" err="1" smtClean="0"/>
              <a:t>Messe</a:t>
            </a:r>
            <a:r>
              <a:rPr lang="en-US" dirty="0" smtClean="0"/>
              <a:t> (Italy)</a:t>
            </a:r>
            <a:endParaRPr lang="en-US" dirty="0"/>
          </a:p>
        </p:txBody>
      </p:sp>
      <p:sp>
        <p:nvSpPr>
          <p:cNvPr id="3" name="Content Placeholder 2"/>
          <p:cNvSpPr>
            <a:spLocks noGrp="1"/>
          </p:cNvSpPr>
          <p:nvPr>
            <p:ph idx="1"/>
          </p:nvPr>
        </p:nvSpPr>
        <p:spPr>
          <a:xfrm>
            <a:off x="-1" y="1044221"/>
            <a:ext cx="9144001" cy="5700889"/>
          </a:xfrm>
        </p:spPr>
        <p:txBody>
          <a:bodyPr>
            <a:normAutofit lnSpcReduction="10000"/>
          </a:bodyPr>
          <a:lstStyle/>
          <a:p>
            <a:r>
              <a:rPr lang="en-US" sz="2000" dirty="0" smtClean="0"/>
              <a:t>Background</a:t>
            </a:r>
          </a:p>
          <a:p>
            <a:pPr lvl="1"/>
            <a:r>
              <a:rPr lang="en-US" sz="1800" dirty="0" smtClean="0"/>
              <a:t>1927 he was named Colonel of the Royal Italian army</a:t>
            </a:r>
          </a:p>
          <a:p>
            <a:pPr lvl="1"/>
            <a:r>
              <a:rPr lang="en-US" sz="1800" dirty="0" smtClean="0"/>
              <a:t>1935 he was promoted to Brigade General and put in command of the motor brigade</a:t>
            </a:r>
          </a:p>
          <a:p>
            <a:pPr marL="400050"/>
            <a:r>
              <a:rPr lang="en-US" sz="2000" dirty="0" smtClean="0"/>
              <a:t>Second Italo-Abyssinian War</a:t>
            </a:r>
          </a:p>
          <a:p>
            <a:pPr marL="800100" lvl="1"/>
            <a:r>
              <a:rPr lang="en-US" sz="1800" dirty="0" smtClean="0"/>
              <a:t>1935 he joined the 2</a:t>
            </a:r>
            <a:r>
              <a:rPr lang="en-US" sz="1800" baseline="30000" dirty="0" smtClean="0"/>
              <a:t>nd</a:t>
            </a:r>
            <a:r>
              <a:rPr lang="en-US" sz="1800" dirty="0" smtClean="0"/>
              <a:t> Italo-Abyssinian War as a Brigade General and became a important role in conquering Ethiopia </a:t>
            </a:r>
          </a:p>
          <a:p>
            <a:pPr marL="800100" lvl="1"/>
            <a:r>
              <a:rPr lang="en-US" sz="1800" dirty="0" smtClean="0"/>
              <a:t>1940 right before the outbreak of WWII he was sent back to Italy and took command of the Italian Armored Division</a:t>
            </a:r>
          </a:p>
          <a:p>
            <a:pPr marL="400050"/>
            <a:r>
              <a:rPr lang="en-US" sz="2000" dirty="0" smtClean="0"/>
              <a:t>Italo Greek War</a:t>
            </a:r>
          </a:p>
          <a:p>
            <a:pPr marL="800100" lvl="1"/>
            <a:r>
              <a:rPr lang="en-US" sz="1800" dirty="0" smtClean="0"/>
              <a:t>October 1940 commanded a Corp of Italian troops in the Italo Greek War</a:t>
            </a:r>
          </a:p>
          <a:p>
            <a:pPr marL="800100" lvl="1"/>
            <a:r>
              <a:rPr lang="en-US" sz="1800" dirty="0" smtClean="0"/>
              <a:t>April 1941 with German help he led the Axis to victory in Greek</a:t>
            </a:r>
          </a:p>
          <a:p>
            <a:pPr marL="400050"/>
            <a:r>
              <a:rPr lang="en-US" sz="2000" dirty="0" smtClean="0"/>
              <a:t>Russia</a:t>
            </a:r>
          </a:p>
          <a:p>
            <a:pPr marL="800100" lvl="1"/>
            <a:r>
              <a:rPr lang="en-US" sz="1800" dirty="0" smtClean="0"/>
              <a:t>1941 after the Italo Greek war he was sent to Russian to led a small light army</a:t>
            </a:r>
          </a:p>
          <a:p>
            <a:pPr marL="800100" lvl="1"/>
            <a:r>
              <a:rPr lang="en-US" sz="1800" dirty="0" smtClean="0"/>
              <a:t>July 1942 his troop was replaced by a much bigger Italian army</a:t>
            </a:r>
          </a:p>
          <a:p>
            <a:pPr marL="400050"/>
            <a:r>
              <a:rPr lang="en-US" sz="2000" dirty="0" smtClean="0"/>
              <a:t>North Africa</a:t>
            </a:r>
          </a:p>
          <a:p>
            <a:pPr marL="800100" lvl="1"/>
            <a:r>
              <a:rPr lang="en-US" sz="1800" dirty="0" smtClean="0"/>
              <a:t>January 1943 he was sent to Tunisia to fight the British troops</a:t>
            </a:r>
          </a:p>
          <a:p>
            <a:pPr marL="800100" lvl="1"/>
            <a:r>
              <a:rPr lang="en-US" sz="1800" dirty="0" smtClean="0"/>
              <a:t>May 12 1943 he was forced to surrender and flee Africa the same day he became Marshal of Italy </a:t>
            </a:r>
          </a:p>
          <a:p>
            <a:pPr marL="514350" lvl="1" indent="0">
              <a:buNone/>
            </a:pPr>
            <a:endParaRPr lang="en-US" sz="1800" dirty="0" smtClean="0"/>
          </a:p>
          <a:p>
            <a:pPr marL="400050"/>
            <a:endParaRPr lang="en-US" sz="2200" dirty="0" smtClean="0"/>
          </a:p>
        </p:txBody>
      </p:sp>
      <p:pic>
        <p:nvPicPr>
          <p:cNvPr id="4" name="Picture 3" descr="nthafrica-0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8289"/>
            <a:ext cx="4429126" cy="2967514"/>
          </a:xfrm>
          <a:prstGeom prst="rect">
            <a:avLst/>
          </a:prstGeom>
        </p:spPr>
      </p:pic>
      <p:sp>
        <p:nvSpPr>
          <p:cNvPr id="5" name="TextBox 4"/>
          <p:cNvSpPr txBox="1"/>
          <p:nvPr/>
        </p:nvSpPr>
        <p:spPr>
          <a:xfrm>
            <a:off x="0" y="4355803"/>
            <a:ext cx="4429126" cy="646331"/>
          </a:xfrm>
          <a:prstGeom prst="rect">
            <a:avLst/>
          </a:prstGeom>
          <a:noFill/>
        </p:spPr>
        <p:txBody>
          <a:bodyPr wrap="square" rtlCol="0">
            <a:spAutoFit/>
          </a:bodyPr>
          <a:lstStyle/>
          <a:p>
            <a:r>
              <a:rPr lang="en-US" dirty="0" smtClean="0"/>
              <a:t>May 12 </a:t>
            </a:r>
            <a:r>
              <a:rPr lang="en-US" dirty="0" smtClean="0"/>
              <a:t>1943 Giovanni </a:t>
            </a:r>
            <a:r>
              <a:rPr lang="en-US" dirty="0" err="1" smtClean="0"/>
              <a:t>Messe</a:t>
            </a:r>
            <a:r>
              <a:rPr lang="en-US" dirty="0" smtClean="0"/>
              <a:t> surrendering to the British after a loss in Tunisia. </a:t>
            </a:r>
            <a:endParaRPr lang="en-US" dirty="0"/>
          </a:p>
        </p:txBody>
      </p:sp>
      <p:pic>
        <p:nvPicPr>
          <p:cNvPr id="6" name="Picture 5" descr="url-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099" y="1274310"/>
            <a:ext cx="3756025" cy="2927925"/>
          </a:xfrm>
          <a:prstGeom prst="rect">
            <a:avLst/>
          </a:prstGeom>
        </p:spPr>
      </p:pic>
      <p:sp>
        <p:nvSpPr>
          <p:cNvPr id="7" name="TextBox 6"/>
          <p:cNvSpPr txBox="1"/>
          <p:nvPr/>
        </p:nvSpPr>
        <p:spPr>
          <a:xfrm>
            <a:off x="5245099" y="4355803"/>
            <a:ext cx="3756025" cy="646331"/>
          </a:xfrm>
          <a:prstGeom prst="rect">
            <a:avLst/>
          </a:prstGeom>
          <a:noFill/>
        </p:spPr>
        <p:txBody>
          <a:bodyPr wrap="square" rtlCol="0">
            <a:spAutoFit/>
          </a:bodyPr>
          <a:lstStyle/>
          <a:p>
            <a:r>
              <a:rPr lang="en-US" dirty="0" smtClean="0"/>
              <a:t>Giovanni </a:t>
            </a:r>
            <a:r>
              <a:rPr lang="en-US" dirty="0" err="1" smtClean="0"/>
              <a:t>Messe</a:t>
            </a:r>
            <a:r>
              <a:rPr lang="en-US" dirty="0" smtClean="0"/>
              <a:t> going over his plans before a battle in Tunisia</a:t>
            </a:r>
            <a:endParaRPr lang="en-US" dirty="0"/>
          </a:p>
        </p:txBody>
      </p:sp>
    </p:spTree>
    <p:extLst>
      <p:ext uri="{BB962C8B-B14F-4D97-AF65-F5344CB8AC3E}">
        <p14:creationId xmlns:p14="http://schemas.microsoft.com/office/powerpoint/2010/main" val="3149424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
                                            <p:txEl>
                                              <p:pRg st="13" end="13"/>
                                            </p:txEl>
                                          </p:spTgt>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Giovanni </a:t>
            </a:r>
            <a:r>
              <a:rPr lang="en-US" dirty="0" err="1"/>
              <a:t>Messe</a:t>
            </a:r>
            <a:r>
              <a:rPr lang="en-US" dirty="0"/>
              <a:t> (Italy)</a:t>
            </a:r>
          </a:p>
        </p:txBody>
      </p:sp>
      <p:sp>
        <p:nvSpPr>
          <p:cNvPr id="3" name="Content Placeholder 2"/>
          <p:cNvSpPr>
            <a:spLocks noGrp="1"/>
          </p:cNvSpPr>
          <p:nvPr>
            <p:ph idx="1"/>
          </p:nvPr>
        </p:nvSpPr>
        <p:spPr>
          <a:xfrm>
            <a:off x="457200" y="1600200"/>
            <a:ext cx="8686800" cy="5257800"/>
          </a:xfrm>
        </p:spPr>
        <p:txBody>
          <a:bodyPr>
            <a:normAutofit/>
          </a:bodyPr>
          <a:lstStyle/>
          <a:p>
            <a:r>
              <a:rPr lang="en-US" sz="2400" dirty="0" smtClean="0"/>
              <a:t>What made him a great General?</a:t>
            </a:r>
          </a:p>
          <a:p>
            <a:pPr lvl="1"/>
            <a:r>
              <a:rPr lang="en-US" sz="2000" dirty="0" smtClean="0"/>
              <a:t>He had the ability to adapt to any situation. When he was a successful under the crown he did</a:t>
            </a:r>
            <a:r>
              <a:rPr lang="fr-FR" sz="2000" dirty="0" smtClean="0"/>
              <a:t>n’</a:t>
            </a:r>
            <a:r>
              <a:rPr lang="en-US" sz="2000" dirty="0" smtClean="0"/>
              <a:t>t take him long to adapt and find success under Mussolini. </a:t>
            </a:r>
            <a:r>
              <a:rPr lang="en-US" sz="2000" dirty="0"/>
              <a:t>T</a:t>
            </a:r>
            <a:r>
              <a:rPr lang="en-US" sz="2000" dirty="0" smtClean="0"/>
              <a:t>hat same adaptation ability made him successful when it came to invasions of foreign nations.</a:t>
            </a:r>
          </a:p>
          <a:p>
            <a:pPr lvl="1"/>
            <a:r>
              <a:rPr lang="en-US" sz="2000" dirty="0" smtClean="0"/>
              <a:t>During his military career a lot of times he had to work with small amount of men. To cope with the small man power he grew the ability to get the most out of that small group of people. He now was able to take much smaller groups of people and battle against much larger armies because he trained them to the become the best soldiers that they possible could have become.</a:t>
            </a:r>
          </a:p>
          <a:p>
            <a:pPr lvl="1"/>
            <a:r>
              <a:rPr lang="en-US" sz="2000" dirty="0" smtClean="0"/>
              <a:t>Going into WWII he had a leg up on the rest of Europe. After fighting in the 2</a:t>
            </a:r>
            <a:r>
              <a:rPr lang="en-US" sz="2000" baseline="30000" dirty="0" smtClean="0"/>
              <a:t>nd</a:t>
            </a:r>
            <a:r>
              <a:rPr lang="en-US" sz="2000" dirty="0" smtClean="0"/>
              <a:t> </a:t>
            </a:r>
            <a:r>
              <a:rPr lang="en-US" sz="2000" dirty="0" err="1" smtClean="0"/>
              <a:t>Italo</a:t>
            </a:r>
            <a:r>
              <a:rPr lang="en-US" sz="2000" dirty="0" smtClean="0"/>
              <a:t>-Abyssinian War his troops were </a:t>
            </a:r>
            <a:r>
              <a:rPr lang="en-US" sz="2000" dirty="0" smtClean="0"/>
              <a:t>prepared </a:t>
            </a:r>
            <a:r>
              <a:rPr lang="en-US" sz="2000" dirty="0" smtClean="0"/>
              <a:t>and were filled with recent experience. The opposing Generals were not ready for the war while he was still riding the success of the 2</a:t>
            </a:r>
            <a:r>
              <a:rPr lang="en-US" sz="2000" baseline="30000" dirty="0" smtClean="0"/>
              <a:t>nd</a:t>
            </a:r>
            <a:r>
              <a:rPr lang="en-US" sz="2000" dirty="0"/>
              <a:t> </a:t>
            </a:r>
            <a:r>
              <a:rPr lang="en-US" sz="2000" dirty="0" err="1" smtClean="0"/>
              <a:t>Italo</a:t>
            </a:r>
            <a:r>
              <a:rPr lang="en-US" sz="2000" dirty="0" smtClean="0"/>
              <a:t>- Abyssinian.</a:t>
            </a:r>
            <a:endParaRPr lang="en-US" sz="2000" dirty="0"/>
          </a:p>
        </p:txBody>
      </p:sp>
    </p:spTree>
    <p:extLst>
      <p:ext uri="{BB962C8B-B14F-4D97-AF65-F5344CB8AC3E}">
        <p14:creationId xmlns:p14="http://schemas.microsoft.com/office/powerpoint/2010/main" val="35300874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Benito Mussolini affect on his General</a:t>
            </a:r>
            <a:endParaRPr lang="en-US" dirty="0"/>
          </a:p>
        </p:txBody>
      </p:sp>
      <p:sp>
        <p:nvSpPr>
          <p:cNvPr id="3" name="Content Placeholder 2"/>
          <p:cNvSpPr>
            <a:spLocks noGrp="1"/>
          </p:cNvSpPr>
          <p:nvPr>
            <p:ph idx="1"/>
          </p:nvPr>
        </p:nvSpPr>
        <p:spPr/>
        <p:txBody>
          <a:bodyPr>
            <a:normAutofit/>
          </a:bodyPr>
          <a:lstStyle/>
          <a:p>
            <a:r>
              <a:rPr lang="en-US" sz="2000" dirty="0" smtClean="0"/>
              <a:t>As a Fascist leader he was the ultimate</a:t>
            </a:r>
          </a:p>
          <a:p>
            <a:pPr marL="0" indent="0">
              <a:buNone/>
            </a:pPr>
            <a:r>
              <a:rPr lang="en-US" sz="2000" dirty="0"/>
              <a:t> </a:t>
            </a:r>
            <a:r>
              <a:rPr lang="en-US" sz="2000" dirty="0" smtClean="0"/>
              <a:t>     dictator and made every choice for Italy </a:t>
            </a:r>
          </a:p>
          <a:p>
            <a:pPr marL="0" indent="0">
              <a:buNone/>
            </a:pPr>
            <a:r>
              <a:rPr lang="en-US" sz="2000" dirty="0"/>
              <a:t> </a:t>
            </a:r>
            <a:r>
              <a:rPr lang="en-US" sz="2000" dirty="0" smtClean="0"/>
              <a:t>     and had final decision over every single</a:t>
            </a:r>
          </a:p>
          <a:p>
            <a:pPr marL="0" indent="0">
              <a:buNone/>
            </a:pPr>
            <a:r>
              <a:rPr lang="en-US" sz="2000" dirty="0"/>
              <a:t> </a:t>
            </a:r>
            <a:r>
              <a:rPr lang="en-US" sz="2000" dirty="0" smtClean="0"/>
              <a:t>     one of his Generals</a:t>
            </a:r>
          </a:p>
          <a:p>
            <a:r>
              <a:rPr lang="en-US" sz="2000" dirty="0" smtClean="0"/>
              <a:t>He led his army using his charm</a:t>
            </a:r>
          </a:p>
          <a:p>
            <a:pPr marL="0" indent="0">
              <a:buNone/>
            </a:pPr>
            <a:r>
              <a:rPr lang="en-US" sz="2000" dirty="0"/>
              <a:t> </a:t>
            </a:r>
            <a:r>
              <a:rPr lang="en-US" sz="2000" dirty="0" smtClean="0"/>
              <a:t>     and his inspirational abilities </a:t>
            </a:r>
          </a:p>
          <a:p>
            <a:pPr marL="0" indent="0">
              <a:buNone/>
            </a:pPr>
            <a:r>
              <a:rPr lang="en-US" sz="2000" dirty="0"/>
              <a:t> </a:t>
            </a:r>
            <a:r>
              <a:rPr lang="en-US" sz="2000" dirty="0" smtClean="0"/>
              <a:t>     using them he was able to lead</a:t>
            </a:r>
          </a:p>
          <a:p>
            <a:pPr marL="0" indent="0">
              <a:buNone/>
            </a:pPr>
            <a:r>
              <a:rPr lang="en-US" sz="2000" dirty="0"/>
              <a:t> </a:t>
            </a:r>
            <a:r>
              <a:rPr lang="en-US" sz="2000" dirty="0" smtClean="0"/>
              <a:t>     his army to great victories </a:t>
            </a:r>
          </a:p>
          <a:p>
            <a:r>
              <a:rPr lang="en-US" sz="2000" dirty="0" smtClean="0"/>
              <a:t>His strong ties with Adolf Hitler </a:t>
            </a:r>
          </a:p>
          <a:p>
            <a:pPr marL="0" indent="0">
              <a:buNone/>
            </a:pPr>
            <a:r>
              <a:rPr lang="en-US" sz="2000" dirty="0" smtClean="0"/>
              <a:t>      gave a huge and powerful ally</a:t>
            </a:r>
          </a:p>
          <a:p>
            <a:pPr marL="0" indent="0">
              <a:buNone/>
            </a:pPr>
            <a:r>
              <a:rPr lang="en-US" sz="2000" dirty="0"/>
              <a:t> </a:t>
            </a:r>
            <a:r>
              <a:rPr lang="en-US" sz="2000" dirty="0" smtClean="0"/>
              <a:t>     for his generals to utilize </a:t>
            </a:r>
            <a:endParaRPr lang="en-US" sz="1600" dirty="0" smtClean="0"/>
          </a:p>
          <a:p>
            <a:pPr marL="0" indent="0">
              <a:buNone/>
            </a:pPr>
            <a:r>
              <a:rPr lang="en-US" sz="2000" dirty="0"/>
              <a:t>	</a:t>
            </a:r>
          </a:p>
        </p:txBody>
      </p:sp>
      <p:pic>
        <p:nvPicPr>
          <p:cNvPr id="4" name="Picture 3" descr="Mussolini_mezzobus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917" y="1867076"/>
            <a:ext cx="2416527" cy="3569869"/>
          </a:xfrm>
          <a:prstGeom prst="rect">
            <a:avLst/>
          </a:prstGeom>
        </p:spPr>
      </p:pic>
    </p:spTree>
    <p:extLst>
      <p:ext uri="{BB962C8B-B14F-4D97-AF65-F5344CB8AC3E}">
        <p14:creationId xmlns:p14="http://schemas.microsoft.com/office/powerpoint/2010/main" val="41816091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Erich Von </a:t>
            </a:r>
            <a:r>
              <a:rPr lang="en-US" dirty="0" err="1" smtClean="0"/>
              <a:t>Manstein</a:t>
            </a:r>
            <a:r>
              <a:rPr lang="en-US" dirty="0" smtClean="0"/>
              <a:t> (Germany) </a:t>
            </a:r>
            <a:endParaRPr lang="en-US" dirty="0"/>
          </a:p>
        </p:txBody>
      </p:sp>
      <p:sp>
        <p:nvSpPr>
          <p:cNvPr id="3" name="Content Placeholder 2"/>
          <p:cNvSpPr>
            <a:spLocks noGrp="1"/>
          </p:cNvSpPr>
          <p:nvPr>
            <p:ph idx="1"/>
          </p:nvPr>
        </p:nvSpPr>
        <p:spPr>
          <a:xfrm>
            <a:off x="0" y="776111"/>
            <a:ext cx="9144000" cy="5658556"/>
          </a:xfrm>
        </p:spPr>
        <p:txBody>
          <a:bodyPr>
            <a:normAutofit lnSpcReduction="10000"/>
          </a:bodyPr>
          <a:lstStyle/>
          <a:p>
            <a:r>
              <a:rPr lang="en-US" sz="2000" dirty="0" smtClean="0"/>
              <a:t>Background</a:t>
            </a:r>
          </a:p>
          <a:p>
            <a:pPr lvl="1"/>
            <a:r>
              <a:rPr lang="en-US" sz="1800" dirty="0" smtClean="0"/>
              <a:t>1915 during WWI he was promoted to Captain after being wounded</a:t>
            </a:r>
          </a:p>
          <a:p>
            <a:pPr lvl="1"/>
            <a:r>
              <a:rPr lang="en-US" sz="1800" dirty="0" smtClean="0"/>
              <a:t>1935 with rise of Nazi party he became Colonel </a:t>
            </a:r>
          </a:p>
          <a:p>
            <a:r>
              <a:rPr lang="en-US" sz="2000" dirty="0" smtClean="0"/>
              <a:t>Invasion of France</a:t>
            </a:r>
          </a:p>
          <a:p>
            <a:pPr lvl="1"/>
            <a:r>
              <a:rPr lang="en-US" sz="1800" dirty="0" smtClean="0"/>
              <a:t>May 1940 he was the major contributor in making the plan to invade France his plan would be know as the </a:t>
            </a:r>
            <a:r>
              <a:rPr lang="en-US" sz="1800" dirty="0" err="1" smtClean="0"/>
              <a:t>Manstein</a:t>
            </a:r>
            <a:r>
              <a:rPr lang="en-US" sz="1800" dirty="0" smtClean="0"/>
              <a:t> plan but he wouldn't</a:t>
            </a:r>
            <a:r>
              <a:rPr lang="fr-FR" sz="1800" dirty="0" smtClean="0"/>
              <a:t>’</a:t>
            </a:r>
            <a:r>
              <a:rPr lang="en-US" sz="1800" dirty="0" smtClean="0"/>
              <a:t>t take part of the actual operation</a:t>
            </a:r>
            <a:endParaRPr lang="en-US" sz="1800" dirty="0"/>
          </a:p>
          <a:p>
            <a:r>
              <a:rPr lang="en-US" sz="2000" dirty="0" smtClean="0"/>
              <a:t>Invading the Soviet Union</a:t>
            </a:r>
          </a:p>
          <a:p>
            <a:pPr lvl="1"/>
            <a:r>
              <a:rPr lang="en-US" sz="1800" dirty="0" smtClean="0"/>
              <a:t>February 1941 took command of the 56</a:t>
            </a:r>
            <a:r>
              <a:rPr lang="en-US" sz="1800" baseline="30000" dirty="0" smtClean="0"/>
              <a:t>th</a:t>
            </a:r>
            <a:r>
              <a:rPr lang="en-US" sz="1800" dirty="0" smtClean="0"/>
              <a:t> Panzer Corp during Operation Barbarossa </a:t>
            </a:r>
          </a:p>
          <a:p>
            <a:pPr lvl="1"/>
            <a:r>
              <a:rPr lang="en-US" sz="1800" dirty="0" smtClean="0"/>
              <a:t>June 22 1941 he advanced far into the Soviet Union and captured the cities of </a:t>
            </a:r>
            <a:r>
              <a:rPr lang="en-US" sz="1800" dirty="0" err="1" smtClean="0"/>
              <a:t>Dvinsk</a:t>
            </a:r>
            <a:r>
              <a:rPr lang="en-US" sz="1800" dirty="0" smtClean="0"/>
              <a:t>, </a:t>
            </a:r>
            <a:r>
              <a:rPr lang="en-US" sz="1800" dirty="0" err="1" smtClean="0"/>
              <a:t>Demyansk</a:t>
            </a:r>
            <a:r>
              <a:rPr lang="en-US" sz="1800" dirty="0" smtClean="0"/>
              <a:t>, Crimea and </a:t>
            </a:r>
            <a:r>
              <a:rPr lang="en-US" sz="1800" dirty="0" err="1" smtClean="0"/>
              <a:t>Torzhok</a:t>
            </a:r>
            <a:endParaRPr lang="en-US" sz="1800" dirty="0" smtClean="0"/>
          </a:p>
          <a:p>
            <a:pPr lvl="1"/>
            <a:r>
              <a:rPr lang="en-US" sz="1800" dirty="0" smtClean="0"/>
              <a:t>September 1941 took command of the 11</a:t>
            </a:r>
            <a:r>
              <a:rPr lang="en-US" sz="1800" baseline="30000" dirty="0" smtClean="0"/>
              <a:t>th</a:t>
            </a:r>
            <a:r>
              <a:rPr lang="en-US" sz="1800" dirty="0" smtClean="0"/>
              <a:t> army and was able to capture Crimea</a:t>
            </a:r>
            <a:r>
              <a:rPr lang="en-US" sz="1800" dirty="0"/>
              <a:t> </a:t>
            </a:r>
            <a:r>
              <a:rPr lang="en-US" sz="1800" dirty="0" smtClean="0"/>
              <a:t>but at Leningrad his army took a huge loss</a:t>
            </a:r>
          </a:p>
          <a:p>
            <a:pPr lvl="1"/>
            <a:r>
              <a:rPr lang="en-US" sz="1800" dirty="0" smtClean="0"/>
              <a:t>November 1942 he was sent to Stalingrad to rescue the 6</a:t>
            </a:r>
            <a:r>
              <a:rPr lang="en-US" sz="1800" baseline="30000" dirty="0" smtClean="0"/>
              <a:t>th</a:t>
            </a:r>
            <a:r>
              <a:rPr lang="en-US" sz="1800" dirty="0" smtClean="0"/>
              <a:t> army but he was forced to retreat because of the Red Army</a:t>
            </a:r>
          </a:p>
          <a:p>
            <a:r>
              <a:rPr lang="en-US" sz="2000" dirty="0" smtClean="0"/>
              <a:t>Last stages of his career</a:t>
            </a:r>
          </a:p>
          <a:p>
            <a:pPr lvl="1"/>
            <a:r>
              <a:rPr lang="en-US" sz="1800" dirty="0" smtClean="0"/>
              <a:t>March 1943 his proposition to invade the Soviet Union was rejected by Hitler</a:t>
            </a:r>
          </a:p>
          <a:p>
            <a:pPr lvl="1"/>
            <a:r>
              <a:rPr lang="en-US" sz="1800" dirty="0" smtClean="0"/>
              <a:t>February 1944 he disobeyed Hitler and order Corps out of the “Cherkassy Pocket”</a:t>
            </a:r>
          </a:p>
          <a:p>
            <a:pPr lvl="1"/>
            <a:r>
              <a:rPr lang="en-US" sz="1800" dirty="0" smtClean="0"/>
              <a:t>March 1944 he was dismissed and was not in office during the fall of the Nazis</a:t>
            </a:r>
          </a:p>
          <a:p>
            <a:pPr lvl="1"/>
            <a:endParaRPr lang="en-US" sz="1800" dirty="0" smtClean="0"/>
          </a:p>
        </p:txBody>
      </p:sp>
      <p:pic>
        <p:nvPicPr>
          <p:cNvPr id="4" name="Picture 3" descr="wwii02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903111"/>
            <a:ext cx="4167430" cy="3033889"/>
          </a:xfrm>
          <a:prstGeom prst="rect">
            <a:avLst/>
          </a:prstGeom>
        </p:spPr>
      </p:pic>
      <p:sp>
        <p:nvSpPr>
          <p:cNvPr id="5" name="TextBox 4"/>
          <p:cNvSpPr txBox="1"/>
          <p:nvPr/>
        </p:nvSpPr>
        <p:spPr>
          <a:xfrm>
            <a:off x="234950" y="4118949"/>
            <a:ext cx="4167430" cy="646331"/>
          </a:xfrm>
          <a:prstGeom prst="rect">
            <a:avLst/>
          </a:prstGeom>
          <a:noFill/>
        </p:spPr>
        <p:txBody>
          <a:bodyPr wrap="square" rtlCol="0">
            <a:spAutoFit/>
          </a:bodyPr>
          <a:lstStyle/>
          <a:p>
            <a:r>
              <a:rPr lang="en-US" dirty="0" smtClean="0"/>
              <a:t>Erich Von </a:t>
            </a:r>
            <a:r>
              <a:rPr lang="en-US" dirty="0" err="1" smtClean="0"/>
              <a:t>Manstein</a:t>
            </a:r>
            <a:r>
              <a:rPr lang="en-US" dirty="0" smtClean="0"/>
              <a:t> overlooking his troops capture the Soviet town of Crimea</a:t>
            </a:r>
            <a:endParaRPr lang="en-US" dirty="0"/>
          </a:p>
        </p:txBody>
      </p:sp>
      <p:pic>
        <p:nvPicPr>
          <p:cNvPr id="6" name="Picture 5" descr="soldier-driving-tank-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903111"/>
            <a:ext cx="3810000" cy="3810000"/>
          </a:xfrm>
          <a:prstGeom prst="rect">
            <a:avLst/>
          </a:prstGeom>
        </p:spPr>
      </p:pic>
      <p:sp>
        <p:nvSpPr>
          <p:cNvPr id="7" name="TextBox 6"/>
          <p:cNvSpPr txBox="1"/>
          <p:nvPr/>
        </p:nvSpPr>
        <p:spPr>
          <a:xfrm>
            <a:off x="4876800" y="4853206"/>
            <a:ext cx="3810000" cy="923330"/>
          </a:xfrm>
          <a:prstGeom prst="rect">
            <a:avLst/>
          </a:prstGeom>
          <a:noFill/>
        </p:spPr>
        <p:txBody>
          <a:bodyPr wrap="square" rtlCol="0">
            <a:spAutoFit/>
          </a:bodyPr>
          <a:lstStyle/>
          <a:p>
            <a:r>
              <a:rPr lang="en-US" dirty="0" smtClean="0"/>
              <a:t>The </a:t>
            </a:r>
            <a:r>
              <a:rPr lang="en-US" dirty="0" err="1" smtClean="0"/>
              <a:t>Sturmgeschutz</a:t>
            </a:r>
            <a:r>
              <a:rPr lang="en-US" dirty="0" smtClean="0"/>
              <a:t> assault gun was created by Erich Von </a:t>
            </a:r>
            <a:r>
              <a:rPr lang="en-US" dirty="0" err="1" smtClean="0"/>
              <a:t>Manstein</a:t>
            </a:r>
            <a:r>
              <a:rPr lang="en-US" dirty="0" smtClean="0"/>
              <a:t> and was a big part of his military firepower</a:t>
            </a:r>
            <a:endParaRPr lang="en-US" dirty="0"/>
          </a:p>
        </p:txBody>
      </p:sp>
    </p:spTree>
    <p:extLst>
      <p:ext uri="{BB962C8B-B14F-4D97-AF65-F5344CB8AC3E}">
        <p14:creationId xmlns:p14="http://schemas.microsoft.com/office/powerpoint/2010/main" val="751733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Erich Von </a:t>
            </a:r>
            <a:r>
              <a:rPr lang="en-US" dirty="0" err="1"/>
              <a:t>Manstein</a:t>
            </a:r>
            <a:r>
              <a:rPr lang="en-US" dirty="0"/>
              <a:t> (Germany) </a:t>
            </a:r>
          </a:p>
        </p:txBody>
      </p:sp>
      <p:sp>
        <p:nvSpPr>
          <p:cNvPr id="3" name="Content Placeholder 2"/>
          <p:cNvSpPr>
            <a:spLocks noGrp="1"/>
          </p:cNvSpPr>
          <p:nvPr>
            <p:ph idx="1"/>
          </p:nvPr>
        </p:nvSpPr>
        <p:spPr/>
        <p:txBody>
          <a:bodyPr>
            <a:normAutofit/>
          </a:bodyPr>
          <a:lstStyle/>
          <a:p>
            <a:r>
              <a:rPr lang="en-US" sz="2400" dirty="0" smtClean="0"/>
              <a:t>What made him a great General?</a:t>
            </a:r>
          </a:p>
          <a:p>
            <a:pPr lvl="1"/>
            <a:r>
              <a:rPr lang="en-US" sz="2000" dirty="0" smtClean="0"/>
              <a:t>He was able to plan out brilliant operations that greatly benefited the Germans. It was his plan, the </a:t>
            </a:r>
            <a:r>
              <a:rPr lang="en-US" sz="2000" dirty="0" err="1" smtClean="0"/>
              <a:t>Manstein</a:t>
            </a:r>
            <a:r>
              <a:rPr lang="en-US" sz="2000" dirty="0" smtClean="0"/>
              <a:t> plan, that was a major contributor for the success of the Germans during the fall of France.</a:t>
            </a:r>
          </a:p>
          <a:p>
            <a:pPr lvl="1"/>
            <a:r>
              <a:rPr lang="en-US" sz="2000" dirty="0" smtClean="0"/>
              <a:t>Not only was he a smart military strategist. He was a genius when it came to military machinery. He invented the </a:t>
            </a:r>
            <a:r>
              <a:rPr lang="en-US" sz="2000" dirty="0" err="1" smtClean="0"/>
              <a:t>StuG</a:t>
            </a:r>
            <a:r>
              <a:rPr lang="en-US" sz="2000" dirty="0" smtClean="0"/>
              <a:t> III assault gun that later became a huge arsenal now only with his troops but with most of the German army. His ability to work with the weapons was key for his success as a General.</a:t>
            </a:r>
          </a:p>
          <a:p>
            <a:pPr lvl="1"/>
            <a:r>
              <a:rPr lang="en-US" sz="2000" dirty="0" smtClean="0"/>
              <a:t>He had the ability to be on the good side of Adolf Hitler. Especially in the yearly parts of WWII Hitler had been a strong supporter of him and that allowed him to take advantage of the strong military plans that he had come up with. </a:t>
            </a:r>
          </a:p>
          <a:p>
            <a:pPr lvl="1"/>
            <a:endParaRPr lang="en-US" sz="2000" dirty="0"/>
          </a:p>
        </p:txBody>
      </p:sp>
    </p:spTree>
    <p:extLst>
      <p:ext uri="{BB962C8B-B14F-4D97-AF65-F5344CB8AC3E}">
        <p14:creationId xmlns:p14="http://schemas.microsoft.com/office/powerpoint/2010/main" val="28098660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8"/>
            <a:ext cx="8229600" cy="1143000"/>
          </a:xfrm>
        </p:spPr>
        <p:txBody>
          <a:bodyPr/>
          <a:lstStyle/>
          <a:p>
            <a:r>
              <a:rPr lang="en-US" dirty="0" smtClean="0"/>
              <a:t>General Erwin Rommel (Germany)</a:t>
            </a:r>
            <a:endParaRPr lang="en-US" dirty="0"/>
          </a:p>
        </p:txBody>
      </p:sp>
      <p:sp>
        <p:nvSpPr>
          <p:cNvPr id="3" name="Content Placeholder 2"/>
          <p:cNvSpPr>
            <a:spLocks noGrp="1"/>
          </p:cNvSpPr>
          <p:nvPr>
            <p:ph idx="1"/>
          </p:nvPr>
        </p:nvSpPr>
        <p:spPr>
          <a:xfrm>
            <a:off x="141111" y="874884"/>
            <a:ext cx="8847667" cy="6208890"/>
          </a:xfrm>
        </p:spPr>
        <p:txBody>
          <a:bodyPr>
            <a:normAutofit fontScale="92500" lnSpcReduction="20000"/>
          </a:bodyPr>
          <a:lstStyle/>
          <a:p>
            <a:r>
              <a:rPr lang="en-US" sz="2000" dirty="0" smtClean="0"/>
              <a:t>Background</a:t>
            </a:r>
          </a:p>
          <a:p>
            <a:pPr lvl="1"/>
            <a:r>
              <a:rPr lang="en-US" sz="1800" dirty="0" smtClean="0"/>
              <a:t>1917 during WWI he was promoted to Captain</a:t>
            </a:r>
          </a:p>
          <a:p>
            <a:pPr lvl="1"/>
            <a:r>
              <a:rPr lang="en-US" sz="1800" dirty="0" smtClean="0"/>
              <a:t>1937 promoted to Colonel and accompanied Hitler in the Polish front to start WWII</a:t>
            </a:r>
          </a:p>
          <a:p>
            <a:r>
              <a:rPr lang="en-US" sz="2000" dirty="0" smtClean="0"/>
              <a:t>Invasion of France</a:t>
            </a:r>
          </a:p>
          <a:p>
            <a:pPr lvl="1"/>
            <a:r>
              <a:rPr lang="en-US" sz="1800" dirty="0" smtClean="0"/>
              <a:t>May 10 1940 he led the 7</a:t>
            </a:r>
            <a:r>
              <a:rPr lang="en-US" sz="1800" baseline="30000" dirty="0" smtClean="0"/>
              <a:t>th</a:t>
            </a:r>
            <a:r>
              <a:rPr lang="en-US" sz="1800" dirty="0" smtClean="0"/>
              <a:t> Panzer Division to great victories through France that culminated with the fall of France</a:t>
            </a:r>
          </a:p>
          <a:p>
            <a:r>
              <a:rPr lang="en-US" sz="2000" dirty="0" smtClean="0"/>
              <a:t>North Africa</a:t>
            </a:r>
            <a:endParaRPr lang="en-US" sz="1800" dirty="0"/>
          </a:p>
          <a:p>
            <a:pPr lvl="1"/>
            <a:r>
              <a:rPr lang="en-US" sz="1800" dirty="0" err="1" smtClean="0"/>
              <a:t>Feburary</a:t>
            </a:r>
            <a:r>
              <a:rPr lang="en-US" sz="1800" dirty="0" smtClean="0"/>
              <a:t> 1941 he arrived in Libya, although technically under the Italians </a:t>
            </a:r>
          </a:p>
          <a:p>
            <a:pPr lvl="1"/>
            <a:r>
              <a:rPr lang="en-US" sz="1800" dirty="0" smtClean="0"/>
              <a:t>March 24 1941 he advances into the British post of El </a:t>
            </a:r>
            <a:r>
              <a:rPr lang="en-US" sz="1800" dirty="0" err="1" smtClean="0"/>
              <a:t>Aghelia</a:t>
            </a:r>
            <a:r>
              <a:rPr lang="en-US" sz="1800" dirty="0" smtClean="0"/>
              <a:t> </a:t>
            </a:r>
          </a:p>
          <a:p>
            <a:pPr lvl="1"/>
            <a:r>
              <a:rPr lang="en-US" sz="1800" dirty="0" smtClean="0"/>
              <a:t>April 6 1941 he continued to advanced far into British territory</a:t>
            </a:r>
          </a:p>
          <a:p>
            <a:pPr lvl="1"/>
            <a:r>
              <a:rPr lang="en-US" sz="1800" dirty="0" smtClean="0"/>
              <a:t>November 1941 he was forced to retreat back to El </a:t>
            </a:r>
            <a:r>
              <a:rPr lang="en-US" sz="1800" dirty="0" err="1" smtClean="0"/>
              <a:t>Aghelia</a:t>
            </a:r>
            <a:r>
              <a:rPr lang="en-US" sz="1800" dirty="0" smtClean="0"/>
              <a:t> </a:t>
            </a:r>
          </a:p>
          <a:p>
            <a:pPr lvl="1"/>
            <a:r>
              <a:rPr lang="en-US" sz="1800" dirty="0" smtClean="0"/>
              <a:t>May 26 1942 culmination of a series of German counter attacks led to British retreat</a:t>
            </a:r>
          </a:p>
          <a:p>
            <a:pPr lvl="1"/>
            <a:r>
              <a:rPr lang="en-US" sz="1800" dirty="0" smtClean="0"/>
              <a:t>February 1943 after Operation Torch and a series of British wins the Germans continued to have their position worsen</a:t>
            </a:r>
          </a:p>
          <a:p>
            <a:pPr lvl="1"/>
            <a:r>
              <a:rPr lang="en-US" sz="1800" dirty="0" smtClean="0"/>
              <a:t>Match 9 1943 he was forced to leave North Africa</a:t>
            </a:r>
          </a:p>
          <a:p>
            <a:r>
              <a:rPr lang="en-US" sz="2000" dirty="0" smtClean="0"/>
              <a:t>Normandy</a:t>
            </a:r>
          </a:p>
          <a:p>
            <a:pPr lvl="1"/>
            <a:r>
              <a:rPr lang="en-US" sz="1800" dirty="0" smtClean="0"/>
              <a:t>June 6 1944 in the wake of the invasion of Normandy he was rushed to France</a:t>
            </a:r>
          </a:p>
          <a:p>
            <a:pPr lvl="1"/>
            <a:r>
              <a:rPr lang="en-US" sz="1800" dirty="0" smtClean="0"/>
              <a:t>July 17 1944 he was wounded and was forced to leave Normandy</a:t>
            </a:r>
          </a:p>
          <a:p>
            <a:r>
              <a:rPr lang="en-US" sz="2000" dirty="0" smtClean="0"/>
              <a:t>Plot to kill Adolf Hitler</a:t>
            </a:r>
          </a:p>
          <a:p>
            <a:pPr lvl="1"/>
            <a:r>
              <a:rPr lang="en-US" sz="1800" dirty="0" smtClean="0"/>
              <a:t>July 20 1944 he had a failed attempt to try and kill Adolf Hitler</a:t>
            </a:r>
          </a:p>
          <a:p>
            <a:pPr lvl="1"/>
            <a:r>
              <a:rPr lang="en-US" sz="1800" dirty="0" smtClean="0"/>
              <a:t>October 14 1944 he took a Cyanide pill and killed himself after being found guilty of treason</a:t>
            </a:r>
          </a:p>
          <a:p>
            <a:pPr lvl="1"/>
            <a:endParaRPr lang="en-US" sz="1800" dirty="0" smtClean="0"/>
          </a:p>
        </p:txBody>
      </p:sp>
      <p:pic>
        <p:nvPicPr>
          <p:cNvPr id="4" name="Picture 3" descr="Erwin-Rommel-Desert-Fox-Bonner-Fellers-co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 y="874883"/>
            <a:ext cx="2655942" cy="3046241"/>
          </a:xfrm>
          <a:prstGeom prst="rect">
            <a:avLst/>
          </a:prstGeom>
        </p:spPr>
      </p:pic>
      <p:sp>
        <p:nvSpPr>
          <p:cNvPr id="5" name="TextBox 4"/>
          <p:cNvSpPr txBox="1"/>
          <p:nvPr/>
        </p:nvSpPr>
        <p:spPr>
          <a:xfrm>
            <a:off x="276225" y="3928461"/>
            <a:ext cx="3312347" cy="646331"/>
          </a:xfrm>
          <a:prstGeom prst="rect">
            <a:avLst/>
          </a:prstGeom>
          <a:noFill/>
        </p:spPr>
        <p:txBody>
          <a:bodyPr wrap="square" rtlCol="0">
            <a:spAutoFit/>
          </a:bodyPr>
          <a:lstStyle/>
          <a:p>
            <a:r>
              <a:rPr lang="en-US" dirty="0" smtClean="0"/>
              <a:t>Erwin Rommel overlooking his army battle in North Africa</a:t>
            </a:r>
            <a:endParaRPr lang="en-US" dirty="0"/>
          </a:p>
        </p:txBody>
      </p:sp>
      <p:pic>
        <p:nvPicPr>
          <p:cNvPr id="7" name="Picture 6" descr="url-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374" y="1149528"/>
            <a:ext cx="3984625" cy="2783695"/>
          </a:xfrm>
          <a:prstGeom prst="rect">
            <a:avLst/>
          </a:prstGeom>
        </p:spPr>
      </p:pic>
      <p:sp>
        <p:nvSpPr>
          <p:cNvPr id="8" name="TextBox 7"/>
          <p:cNvSpPr txBox="1"/>
          <p:nvPr/>
        </p:nvSpPr>
        <p:spPr>
          <a:xfrm>
            <a:off x="5159374" y="4127500"/>
            <a:ext cx="3829404" cy="923330"/>
          </a:xfrm>
          <a:prstGeom prst="rect">
            <a:avLst/>
          </a:prstGeom>
          <a:noFill/>
        </p:spPr>
        <p:txBody>
          <a:bodyPr wrap="square" rtlCol="0">
            <a:spAutoFit/>
          </a:bodyPr>
          <a:lstStyle/>
          <a:p>
            <a:r>
              <a:rPr lang="en-US" dirty="0" smtClean="0"/>
              <a:t>Erwin Rommel in June 1940 after he capture thousands of British soldiers during his invasion of France</a:t>
            </a:r>
            <a:endParaRPr lang="en-US" dirty="0"/>
          </a:p>
        </p:txBody>
      </p:sp>
    </p:spTree>
    <p:extLst>
      <p:ext uri="{BB962C8B-B14F-4D97-AF65-F5344CB8AC3E}">
        <p14:creationId xmlns:p14="http://schemas.microsoft.com/office/powerpoint/2010/main" val="2321459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
                                            <p:txEl>
                                              <p:pRg st="1" end="1"/>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
                                            <p:txEl>
                                              <p:pRg st="2" end="2"/>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
                                            <p:txEl>
                                              <p:pRg st="3" end="3"/>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
                                            <p:txEl>
                                              <p:pRg st="4" end="4"/>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
                                            <p:txEl>
                                              <p:pRg st="5" end="5"/>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
                                            <p:txEl>
                                              <p:pRg st="7" end="7"/>
                                            </p:txEl>
                                          </p:spTgt>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
                                            <p:txEl>
                                              <p:pRg st="9" end="9"/>
                                            </p:txEl>
                                          </p:spTgt>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
                                            <p:txEl>
                                              <p:pRg st="10" end="10"/>
                                            </p:txEl>
                                          </p:spTgt>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
                                            <p:txEl>
                                              <p:pRg st="11" end="11"/>
                                            </p:txEl>
                                          </p:spTgt>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
                                            <p:txEl>
                                              <p:pRg st="12" end="12"/>
                                            </p:txEl>
                                          </p:spTgt>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
                                            <p:txEl>
                                              <p:pRg st="13" end="13"/>
                                            </p:txEl>
                                          </p:spTgt>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
                                            <p:txEl>
                                              <p:pRg st="14" end="14"/>
                                            </p:txEl>
                                          </p:spTgt>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
                                            <p:txEl>
                                              <p:pRg st="15" end="15"/>
                                            </p:txEl>
                                          </p:spTgt>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
                                            <p:txEl>
                                              <p:pRg st="16" end="16"/>
                                            </p:txEl>
                                          </p:spTgt>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
                                            <p:txEl>
                                              <p:pRg st="17" end="17"/>
                                            </p:txEl>
                                          </p:spTgt>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
                                            <p:txEl>
                                              <p:pRg st="18" end="18"/>
                                            </p:txEl>
                                          </p:spTgt>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Erwin Rommel (Germany)</a:t>
            </a:r>
          </a:p>
        </p:txBody>
      </p:sp>
      <p:sp>
        <p:nvSpPr>
          <p:cNvPr id="3" name="Content Placeholder 2"/>
          <p:cNvSpPr>
            <a:spLocks noGrp="1"/>
          </p:cNvSpPr>
          <p:nvPr>
            <p:ph idx="1"/>
          </p:nvPr>
        </p:nvSpPr>
        <p:spPr>
          <a:xfrm>
            <a:off x="457200" y="1600200"/>
            <a:ext cx="8229600" cy="4820356"/>
          </a:xfrm>
        </p:spPr>
        <p:txBody>
          <a:bodyPr>
            <a:normAutofit/>
          </a:bodyPr>
          <a:lstStyle/>
          <a:p>
            <a:r>
              <a:rPr lang="en-US" sz="2400" dirty="0" smtClean="0"/>
              <a:t>What made him such a great General?</a:t>
            </a:r>
          </a:p>
          <a:p>
            <a:pPr lvl="1"/>
            <a:r>
              <a:rPr lang="en-US" sz="2000" dirty="0" smtClean="0"/>
              <a:t>He had the ability to dramatically change the outcome of a battle in one courageous action. He never stooped going after his opponent and he was relentless with it and because of that a battle was never over for him and because of that the opposing Generals were always stressed out and always nervous.</a:t>
            </a:r>
          </a:p>
          <a:p>
            <a:pPr lvl="1"/>
            <a:r>
              <a:rPr lang="en-US" sz="2000" dirty="0" smtClean="0"/>
              <a:t>Although he spent most of his time serving under other Generals he routinely out shined those people that were above him. He was believed by the Germans to have a sixth sense when it came to the battlefield.</a:t>
            </a:r>
          </a:p>
          <a:p>
            <a:pPr lvl="1"/>
            <a:r>
              <a:rPr lang="en-US" sz="2000" dirty="0" smtClean="0"/>
              <a:t>It was his ability on the battlefield to absolutely destroy the opponent with one insane move that scared the Allies and he regularly stressed the opponents Generals.</a:t>
            </a:r>
          </a:p>
          <a:p>
            <a:pPr lvl="1"/>
            <a:endParaRPr lang="en-US" sz="2000" dirty="0"/>
          </a:p>
        </p:txBody>
      </p:sp>
    </p:spTree>
    <p:extLst>
      <p:ext uri="{BB962C8B-B14F-4D97-AF65-F5344CB8AC3E}">
        <p14:creationId xmlns:p14="http://schemas.microsoft.com/office/powerpoint/2010/main" val="35921350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65" y="1186083"/>
            <a:ext cx="8904965" cy="5731090"/>
          </a:xfrm>
        </p:spPr>
        <p:txBody>
          <a:bodyPr>
            <a:normAutofit lnSpcReduction="10000"/>
          </a:bodyPr>
          <a:lstStyle/>
          <a:p>
            <a:r>
              <a:rPr lang="en-US" sz="2000" dirty="0" smtClean="0"/>
              <a:t>Background</a:t>
            </a:r>
          </a:p>
          <a:p>
            <a:pPr lvl="1"/>
            <a:r>
              <a:rPr lang="en-US" sz="1800" dirty="0" smtClean="0"/>
              <a:t>1915 West Point Military Academy graduate</a:t>
            </a:r>
          </a:p>
          <a:p>
            <a:pPr lvl="1"/>
            <a:r>
              <a:rPr lang="en-US" sz="1800" dirty="0" smtClean="0"/>
              <a:t>1917 promoted to Captain and joined WWI</a:t>
            </a:r>
          </a:p>
          <a:p>
            <a:pPr marL="400050"/>
            <a:r>
              <a:rPr lang="en-US" sz="2000" dirty="0" smtClean="0"/>
              <a:t>Beginning of WWII</a:t>
            </a:r>
          </a:p>
          <a:p>
            <a:pPr marL="800100" lvl="1"/>
            <a:r>
              <a:rPr lang="en-US" sz="1800" dirty="0" smtClean="0"/>
              <a:t>December 7 1941 Pearl Harbor U.S joined WWII and he became Brigadier General</a:t>
            </a:r>
          </a:p>
          <a:p>
            <a:pPr marL="800100" lvl="1"/>
            <a:r>
              <a:rPr lang="en-US" sz="1800" dirty="0" smtClean="0"/>
              <a:t>June 24 1942 series of promotions ended with him becoming Commander of the European Theater of Operation (ETOUSA)</a:t>
            </a:r>
            <a:r>
              <a:rPr lang="en-US" sz="2000" dirty="0" smtClean="0"/>
              <a:t> </a:t>
            </a:r>
          </a:p>
          <a:p>
            <a:pPr marL="400050"/>
            <a:r>
              <a:rPr lang="en-US" sz="2000" dirty="0" smtClean="0"/>
              <a:t>Campaign in North Africa</a:t>
            </a:r>
            <a:endParaRPr lang="en-US" sz="2000" dirty="0"/>
          </a:p>
          <a:p>
            <a:pPr marL="800100" lvl="1"/>
            <a:r>
              <a:rPr lang="en-US" sz="1800" dirty="0" smtClean="0"/>
              <a:t>February 11 1943 led the Tunisian Campaign that ended with victory in May</a:t>
            </a:r>
          </a:p>
          <a:p>
            <a:pPr marL="400050"/>
            <a:r>
              <a:rPr lang="en-US" sz="2000" dirty="0" smtClean="0"/>
              <a:t>Invasion of Italy</a:t>
            </a:r>
          </a:p>
          <a:p>
            <a:pPr lvl="1"/>
            <a:r>
              <a:rPr lang="en-US" sz="1800" dirty="0" smtClean="0"/>
              <a:t>September 1943 began the initial stages of the Italian invasion</a:t>
            </a:r>
          </a:p>
          <a:p>
            <a:pPr lvl="1"/>
            <a:r>
              <a:rPr lang="en-US" sz="1800" dirty="0" smtClean="0"/>
              <a:t>February 1944 promoted to Supreme Allied Commander </a:t>
            </a:r>
          </a:p>
          <a:p>
            <a:r>
              <a:rPr lang="en-US" sz="2000" dirty="0" smtClean="0"/>
              <a:t>Last Stages of WWII</a:t>
            </a:r>
          </a:p>
          <a:p>
            <a:pPr lvl="1"/>
            <a:r>
              <a:rPr lang="en-US" sz="1800" dirty="0" smtClean="0"/>
              <a:t>June 6 1944 led his army to victory in the invasion of Normandy </a:t>
            </a:r>
          </a:p>
          <a:p>
            <a:pPr lvl="1"/>
            <a:r>
              <a:rPr lang="en-US" sz="1800" dirty="0" smtClean="0"/>
              <a:t>December 19 1944 invasion into Germany halted in the Battle of Bulge that ended in victory but included heavy allied losses</a:t>
            </a:r>
          </a:p>
          <a:p>
            <a:pPr lvl="1"/>
            <a:r>
              <a:rPr lang="en-US" sz="1800" dirty="0" smtClean="0"/>
              <a:t>May 8 1945 German Surrender and his promotion to Military Governor of the U.S Occupation Zone and was in charge of documenting the Nazi atrocities</a:t>
            </a:r>
          </a:p>
          <a:p>
            <a:pPr lvl="1"/>
            <a:endParaRPr lang="en-US" sz="1800" dirty="0" smtClean="0"/>
          </a:p>
          <a:p>
            <a:endParaRPr lang="en-US" sz="2200" dirty="0" smtClean="0"/>
          </a:p>
          <a:p>
            <a:pPr marL="400050"/>
            <a:endParaRPr lang="en-US" sz="2000" dirty="0" smtClean="0"/>
          </a:p>
          <a:p>
            <a:pPr marL="57150" indent="0">
              <a:buNone/>
            </a:pPr>
            <a:endParaRPr lang="en-US" sz="2200" dirty="0" smtClean="0"/>
          </a:p>
          <a:p>
            <a:pPr marL="400050"/>
            <a:endParaRPr lang="en-US" sz="2200" dirty="0" smtClean="0"/>
          </a:p>
          <a:p>
            <a:pPr marL="800100" lvl="1"/>
            <a:endParaRPr lang="en-US" sz="1800" dirty="0" smtClean="0"/>
          </a:p>
          <a:p>
            <a:pPr marL="457200" lvl="1" indent="0">
              <a:buNone/>
            </a:pPr>
            <a:endParaRPr lang="en-US" sz="2000" dirty="0" smtClean="0"/>
          </a:p>
          <a:p>
            <a:pPr lvl="1"/>
            <a:endParaRPr lang="en-US" sz="2000" dirty="0" smtClean="0"/>
          </a:p>
          <a:p>
            <a:pPr lvl="1"/>
            <a:endParaRPr lang="en-US" sz="2000" dirty="0" smtClean="0"/>
          </a:p>
          <a:p>
            <a:pPr marL="457200" lvl="1" indent="0">
              <a:buNone/>
            </a:pPr>
            <a:endParaRPr lang="en-US" sz="2000" dirty="0" smtClean="0"/>
          </a:p>
          <a:p>
            <a:pPr marL="457200" lvl="1" indent="0">
              <a:buNone/>
            </a:pPr>
            <a:endParaRPr lang="en-US" sz="2000" dirty="0" smtClean="0"/>
          </a:p>
          <a:p>
            <a:pPr lvl="1"/>
            <a:endParaRPr lang="en-US" sz="2000" dirty="0" smtClean="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General Dwight Eisenhower (U.S)</a:t>
            </a:r>
            <a:endParaRPr lang="en-US" dirty="0"/>
          </a:p>
        </p:txBody>
      </p:sp>
      <p:pic>
        <p:nvPicPr>
          <p:cNvPr id="8" name="Picture 7" descr="Ike-8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65" y="1186083"/>
            <a:ext cx="4540593" cy="2962584"/>
          </a:xfrm>
          <a:prstGeom prst="rect">
            <a:avLst/>
          </a:prstGeom>
        </p:spPr>
      </p:pic>
      <p:sp>
        <p:nvSpPr>
          <p:cNvPr id="9" name="TextBox 8"/>
          <p:cNvSpPr txBox="1"/>
          <p:nvPr/>
        </p:nvSpPr>
        <p:spPr>
          <a:xfrm>
            <a:off x="114165" y="4148667"/>
            <a:ext cx="4374444" cy="923330"/>
          </a:xfrm>
          <a:prstGeom prst="rect">
            <a:avLst/>
          </a:prstGeom>
          <a:noFill/>
        </p:spPr>
        <p:txBody>
          <a:bodyPr wrap="square" rtlCol="0">
            <a:spAutoFit/>
          </a:bodyPr>
          <a:lstStyle/>
          <a:p>
            <a:r>
              <a:rPr lang="en-US" dirty="0" smtClean="0"/>
              <a:t>June 5 1944 Dwight Eisenhower behaving like the natural leader he is and preparing his men for the invasion of Normandy.</a:t>
            </a:r>
            <a:endParaRPr lang="en-US" dirty="0"/>
          </a:p>
        </p:txBody>
      </p:sp>
      <p:pic>
        <p:nvPicPr>
          <p:cNvPr id="12" name="Picture 11" descr="person_eisenhower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0" y="1302173"/>
            <a:ext cx="3578578" cy="2834234"/>
          </a:xfrm>
          <a:prstGeom prst="rect">
            <a:avLst/>
          </a:prstGeom>
        </p:spPr>
      </p:pic>
      <p:sp>
        <p:nvSpPr>
          <p:cNvPr id="13" name="TextBox 12"/>
          <p:cNvSpPr txBox="1"/>
          <p:nvPr/>
        </p:nvSpPr>
        <p:spPr>
          <a:xfrm>
            <a:off x="5207000" y="4218001"/>
            <a:ext cx="3479800" cy="1200329"/>
          </a:xfrm>
          <a:prstGeom prst="rect">
            <a:avLst/>
          </a:prstGeom>
          <a:noFill/>
        </p:spPr>
        <p:txBody>
          <a:bodyPr wrap="square" rtlCol="0">
            <a:spAutoFit/>
          </a:bodyPr>
          <a:lstStyle/>
          <a:p>
            <a:r>
              <a:rPr lang="en-US" dirty="0" smtClean="0"/>
              <a:t>September 1945 Dwight Eisenhower in Warsaw, Poland documenting the atrocities of the Nazi</a:t>
            </a:r>
            <a:endParaRPr lang="en-US" dirty="0"/>
          </a:p>
        </p:txBody>
      </p:sp>
    </p:spTree>
    <p:extLst>
      <p:ext uri="{BB962C8B-B14F-4D97-AF65-F5344CB8AC3E}">
        <p14:creationId xmlns:p14="http://schemas.microsoft.com/office/powerpoint/2010/main" val="1649994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
                                            <p:txEl>
                                              <p:pRg st="13" end="13"/>
                                            </p:txEl>
                                          </p:spTgt>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Adolf Hitler’s affect on his Generals</a:t>
            </a:r>
            <a:endParaRPr lang="en-US" dirty="0"/>
          </a:p>
        </p:txBody>
      </p:sp>
      <p:sp>
        <p:nvSpPr>
          <p:cNvPr id="3" name="Content Placeholder 2"/>
          <p:cNvSpPr>
            <a:spLocks noGrp="1"/>
          </p:cNvSpPr>
          <p:nvPr>
            <p:ph idx="1"/>
          </p:nvPr>
        </p:nvSpPr>
        <p:spPr/>
        <p:txBody>
          <a:bodyPr>
            <a:normAutofit/>
          </a:bodyPr>
          <a:lstStyle/>
          <a:p>
            <a:r>
              <a:rPr lang="en-US" sz="2000" dirty="0" smtClean="0"/>
              <a:t>Has a Fascist dictator he had the ultimate</a:t>
            </a:r>
          </a:p>
          <a:p>
            <a:pPr marL="0" indent="0">
              <a:buNone/>
            </a:pPr>
            <a:r>
              <a:rPr lang="en-US" sz="2000" dirty="0"/>
              <a:t> </a:t>
            </a:r>
            <a:r>
              <a:rPr lang="en-US" sz="2000" dirty="0" smtClean="0"/>
              <a:t>     decisions on every military choice and </a:t>
            </a:r>
          </a:p>
          <a:p>
            <a:pPr marL="0" indent="0">
              <a:buNone/>
            </a:pPr>
            <a:r>
              <a:rPr lang="en-US" sz="2000" dirty="0"/>
              <a:t> </a:t>
            </a:r>
            <a:r>
              <a:rPr lang="en-US" sz="2000" dirty="0" smtClean="0"/>
              <a:t>     he made the important decisions </a:t>
            </a:r>
          </a:p>
          <a:p>
            <a:endParaRPr lang="en-US" sz="2000" dirty="0"/>
          </a:p>
          <a:p>
            <a:r>
              <a:rPr lang="en-US" sz="2000" dirty="0" smtClean="0"/>
              <a:t>He relied heavily on a group </a:t>
            </a:r>
          </a:p>
          <a:p>
            <a:pPr marL="0" indent="0">
              <a:buNone/>
            </a:pPr>
            <a:r>
              <a:rPr lang="en-US" sz="2000" dirty="0"/>
              <a:t> </a:t>
            </a:r>
            <a:r>
              <a:rPr lang="en-US" sz="2000" dirty="0" smtClean="0"/>
              <a:t>    of Generals that he trusted heavily</a:t>
            </a:r>
          </a:p>
          <a:p>
            <a:pPr marL="0" indent="0">
              <a:buNone/>
            </a:pPr>
            <a:r>
              <a:rPr lang="en-US" sz="2000" dirty="0"/>
              <a:t> </a:t>
            </a:r>
            <a:r>
              <a:rPr lang="en-US" sz="2000" dirty="0" smtClean="0"/>
              <a:t>    and allowed his Generals to work </a:t>
            </a:r>
          </a:p>
          <a:p>
            <a:pPr marL="0" indent="0">
              <a:buNone/>
            </a:pPr>
            <a:r>
              <a:rPr lang="en-US" sz="2000" dirty="0"/>
              <a:t> </a:t>
            </a:r>
            <a:r>
              <a:rPr lang="en-US" sz="2000" dirty="0" smtClean="0"/>
              <a:t>    very freely considering he was a Fascist </a:t>
            </a:r>
          </a:p>
          <a:p>
            <a:pPr marL="0" indent="0">
              <a:buNone/>
            </a:pPr>
            <a:r>
              <a:rPr lang="en-US" sz="2000" dirty="0"/>
              <a:t> </a:t>
            </a:r>
            <a:r>
              <a:rPr lang="en-US" sz="2000" dirty="0" smtClean="0"/>
              <a:t>    dictator</a:t>
            </a:r>
          </a:p>
          <a:p>
            <a:r>
              <a:rPr lang="en-US" sz="2000" dirty="0" smtClean="0"/>
              <a:t>His close alliance with Mussolini gave his </a:t>
            </a:r>
          </a:p>
          <a:p>
            <a:pPr marL="0" indent="0">
              <a:buNone/>
            </a:pPr>
            <a:r>
              <a:rPr lang="en-US" sz="2000" dirty="0"/>
              <a:t> </a:t>
            </a:r>
            <a:r>
              <a:rPr lang="en-US" sz="2000" dirty="0" smtClean="0"/>
              <a:t>     army a strong ally to be able to rely on and </a:t>
            </a:r>
          </a:p>
          <a:p>
            <a:pPr marL="0" indent="0">
              <a:buNone/>
            </a:pPr>
            <a:r>
              <a:rPr lang="en-US" sz="2000" dirty="0"/>
              <a:t> </a:t>
            </a:r>
            <a:r>
              <a:rPr lang="en-US" sz="2000" dirty="0" smtClean="0"/>
              <a:t>     put his Generals in the best position to succeed </a:t>
            </a:r>
          </a:p>
        </p:txBody>
      </p:sp>
      <p:pic>
        <p:nvPicPr>
          <p:cNvPr id="4" name="Picture 3" descr="imgres-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4456" y="2304345"/>
            <a:ext cx="2362200" cy="2362200"/>
          </a:xfrm>
          <a:prstGeom prst="rect">
            <a:avLst/>
          </a:prstGeom>
        </p:spPr>
      </p:pic>
    </p:spTree>
    <p:extLst>
      <p:ext uri="{BB962C8B-B14F-4D97-AF65-F5344CB8AC3E}">
        <p14:creationId xmlns:p14="http://schemas.microsoft.com/office/powerpoint/2010/main" val="1242158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Links </a:t>
            </a:r>
            <a:endParaRPr lang="en-US" dirty="0"/>
          </a:p>
        </p:txBody>
      </p:sp>
      <p:sp>
        <p:nvSpPr>
          <p:cNvPr id="3" name="Content Placeholder 2"/>
          <p:cNvSpPr>
            <a:spLocks noGrp="1"/>
          </p:cNvSpPr>
          <p:nvPr>
            <p:ph idx="1"/>
          </p:nvPr>
        </p:nvSpPr>
        <p:spPr>
          <a:xfrm>
            <a:off x="457200" y="1600200"/>
            <a:ext cx="8229600" cy="5088467"/>
          </a:xfrm>
        </p:spPr>
        <p:txBody>
          <a:bodyPr>
            <a:normAutofit/>
          </a:bodyPr>
          <a:lstStyle/>
          <a:p>
            <a:r>
              <a:rPr lang="en-US" sz="2000" dirty="0" smtClean="0">
                <a:hlinkClick r:id="rId2"/>
              </a:rPr>
              <a:t>Video Biography on Erwin Rommel</a:t>
            </a:r>
            <a:endParaRPr lang="en-US" sz="2000" dirty="0" smtClean="0"/>
          </a:p>
          <a:p>
            <a:r>
              <a:rPr lang="en-US" sz="2000" dirty="0" smtClean="0">
                <a:hlinkClick r:id="rId3"/>
              </a:rPr>
              <a:t>Video Biography on George Patton Jr.</a:t>
            </a:r>
            <a:endParaRPr lang="en-US" sz="2000" dirty="0" smtClean="0"/>
          </a:p>
          <a:p>
            <a:r>
              <a:rPr lang="en-US" sz="2000" dirty="0" smtClean="0">
                <a:hlinkClick r:id="rId4"/>
              </a:rPr>
              <a:t>Video Biography on Dwight Eisenhower</a:t>
            </a:r>
            <a:endParaRPr lang="en-US" sz="2000" dirty="0" smtClean="0"/>
          </a:p>
          <a:p>
            <a:r>
              <a:rPr lang="en-US" sz="2000" dirty="0" smtClean="0">
                <a:hlinkClick r:id="rId5"/>
              </a:rPr>
              <a:t>Military Career of Bernard </a:t>
            </a:r>
            <a:r>
              <a:rPr lang="en-US" sz="2000" dirty="0" smtClean="0">
                <a:hlinkClick r:id="rId5"/>
              </a:rPr>
              <a:t>Montgomery</a:t>
            </a:r>
            <a:endParaRPr lang="en-US" sz="2000" dirty="0" smtClean="0"/>
          </a:p>
          <a:p>
            <a:r>
              <a:rPr lang="en-US" sz="2000" dirty="0" smtClean="0">
                <a:hlinkClick r:id="rId6"/>
              </a:rPr>
              <a:t>Military Career of Erich von Manstein</a:t>
            </a:r>
            <a:endParaRPr lang="de-DE" sz="2000" dirty="0" smtClean="0"/>
          </a:p>
          <a:p>
            <a:r>
              <a:rPr lang="en-US" sz="2000" dirty="0" smtClean="0">
                <a:hlinkClick r:id="rId7"/>
              </a:rPr>
              <a:t>Military Career of Dwight Eisenhower</a:t>
            </a:r>
            <a:endParaRPr lang="en-US" sz="2000" dirty="0" smtClean="0"/>
          </a:p>
          <a:p>
            <a:r>
              <a:rPr lang="en-US" sz="2000" dirty="0" smtClean="0">
                <a:hlinkClick r:id="rId8"/>
              </a:rPr>
              <a:t>Military Career of Erwin Rommel</a:t>
            </a:r>
            <a:endParaRPr lang="en-US" sz="2000" dirty="0" smtClean="0"/>
          </a:p>
          <a:p>
            <a:r>
              <a:rPr lang="en-US" sz="2000" dirty="0" smtClean="0">
                <a:hlinkClick r:id="rId9"/>
              </a:rPr>
              <a:t>Military Career of George Patton Jr.</a:t>
            </a:r>
            <a:endParaRPr lang="en-US" sz="2000" dirty="0" smtClean="0"/>
          </a:p>
          <a:p>
            <a:r>
              <a:rPr lang="en-US" sz="2000" dirty="0" smtClean="0">
                <a:hlinkClick r:id="rId10"/>
              </a:rPr>
              <a:t>Military Career of Georgy Zhukov</a:t>
            </a:r>
            <a:endParaRPr lang="en-US" sz="2000" dirty="0" smtClean="0"/>
          </a:p>
          <a:p>
            <a:r>
              <a:rPr lang="en-US" sz="2000" dirty="0" smtClean="0">
                <a:hlinkClick r:id="rId11"/>
              </a:rPr>
              <a:t>Military Career of Giovanni Messe</a:t>
            </a:r>
            <a:endParaRPr lang="en-US" sz="2000" dirty="0" smtClean="0"/>
          </a:p>
          <a:p>
            <a:r>
              <a:rPr lang="en-US" sz="2000" dirty="0" smtClean="0">
                <a:hlinkClick r:id="rId12"/>
              </a:rPr>
              <a:t>Timeline of WWII</a:t>
            </a:r>
            <a:endParaRPr lang="en-US" sz="2000" dirty="0" smtClean="0"/>
          </a:p>
          <a:p>
            <a:r>
              <a:rPr lang="en-US" sz="2000" dirty="0" smtClean="0">
                <a:hlinkClick r:id="rId13"/>
              </a:rPr>
              <a:t>Documentary from D Day to fall of Berlin</a:t>
            </a:r>
            <a:endParaRPr lang="en-US" sz="2000" dirty="0" smtClean="0"/>
          </a:p>
          <a:p>
            <a:r>
              <a:rPr lang="en-US" sz="2000" dirty="0" smtClean="0">
                <a:hlinkClick r:id="rId14"/>
              </a:rPr>
              <a:t>Documentary on the battles in North Africa</a:t>
            </a:r>
            <a:endParaRPr lang="en-US" sz="2000" dirty="0"/>
          </a:p>
        </p:txBody>
      </p:sp>
    </p:spTree>
    <p:extLst>
      <p:ext uri="{BB962C8B-B14F-4D97-AF65-F5344CB8AC3E}">
        <p14:creationId xmlns:p14="http://schemas.microsoft.com/office/powerpoint/2010/main" val="6260324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584"/>
          </a:xfrm>
        </p:spPr>
        <p:txBody>
          <a:bodyPr>
            <a:normAutofit fontScale="90000"/>
          </a:bodyPr>
          <a:lstStyle/>
          <a:p>
            <a:r>
              <a:rPr lang="en-US" dirty="0"/>
              <a:t>General Dwight Eisenhower (U.S)</a:t>
            </a:r>
            <a:br>
              <a:rPr lang="en-US" dirty="0"/>
            </a:br>
            <a:endParaRPr lang="en-US" dirty="0"/>
          </a:p>
        </p:txBody>
      </p:sp>
      <p:sp>
        <p:nvSpPr>
          <p:cNvPr id="3" name="Content Placeholder 2"/>
          <p:cNvSpPr>
            <a:spLocks noGrp="1"/>
          </p:cNvSpPr>
          <p:nvPr>
            <p:ph idx="1"/>
          </p:nvPr>
        </p:nvSpPr>
        <p:spPr>
          <a:xfrm>
            <a:off x="268111" y="1058334"/>
            <a:ext cx="8418689" cy="5067830"/>
          </a:xfrm>
        </p:spPr>
        <p:txBody>
          <a:bodyPr>
            <a:normAutofit/>
          </a:bodyPr>
          <a:lstStyle/>
          <a:p>
            <a:r>
              <a:rPr lang="en-US" sz="2400" dirty="0" smtClean="0"/>
              <a:t>What made him a great General?</a:t>
            </a:r>
          </a:p>
          <a:p>
            <a:pPr lvl="1"/>
            <a:r>
              <a:rPr lang="en-US" sz="2000" dirty="0" smtClean="0"/>
              <a:t>He had the rare ability the keep the morale of his soldiers high even during low and depressing times he was able to bring their spirits up</a:t>
            </a:r>
          </a:p>
          <a:p>
            <a:pPr lvl="1"/>
            <a:r>
              <a:rPr lang="en-US" sz="2000" dirty="0" smtClean="0"/>
              <a:t>As a West Point graduate he was a brilliant military strategist and always made sure that his troops were put in the best position to succeed </a:t>
            </a:r>
          </a:p>
          <a:p>
            <a:pPr lvl="1"/>
            <a:r>
              <a:rPr lang="en-US" sz="2000" dirty="0" smtClean="0"/>
              <a:t>He was always loyal to his troops and treated them as individuals and with extreme respect and in return he got the best out of them</a:t>
            </a:r>
          </a:p>
          <a:p>
            <a:pPr lvl="1"/>
            <a:r>
              <a:rPr lang="en-US" sz="2000" dirty="0" smtClean="0"/>
              <a:t>He was a strong and unquestioned leader (Became the 34</a:t>
            </a:r>
            <a:r>
              <a:rPr lang="en-US" sz="2000" baseline="30000" dirty="0" smtClean="0"/>
              <a:t>th</a:t>
            </a:r>
            <a:r>
              <a:rPr lang="en-US" sz="2000" dirty="0" smtClean="0"/>
              <a:t> president of the U.S) that demanded the best out of his best</a:t>
            </a:r>
          </a:p>
          <a:p>
            <a:pPr lvl="1"/>
            <a:r>
              <a:rPr lang="en-US" sz="2000" dirty="0" smtClean="0"/>
              <a:t>During the the years between WWI and WWII he took the initiative and spent close to a decade furthering his military education with the help of multiple veteran Generals.</a:t>
            </a:r>
          </a:p>
          <a:p>
            <a:pPr marL="457200" lvl="1" indent="0">
              <a:buNone/>
            </a:pPr>
            <a:endParaRPr lang="en-US" sz="2000" dirty="0"/>
          </a:p>
        </p:txBody>
      </p:sp>
    </p:spTree>
    <p:extLst>
      <p:ext uri="{BB962C8B-B14F-4D97-AF65-F5344CB8AC3E}">
        <p14:creationId xmlns:p14="http://schemas.microsoft.com/office/powerpoint/2010/main" val="41382914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46"/>
            <a:ext cx="8229600" cy="1143000"/>
          </a:xfrm>
        </p:spPr>
        <p:txBody>
          <a:bodyPr>
            <a:normAutofit fontScale="90000"/>
          </a:bodyPr>
          <a:lstStyle/>
          <a:p>
            <a:r>
              <a:rPr lang="en-US" dirty="0" smtClean="0"/>
              <a:t>General George Smith Patton Jr. (U.S)</a:t>
            </a:r>
            <a:endParaRPr lang="en-US" dirty="0"/>
          </a:p>
        </p:txBody>
      </p:sp>
      <p:sp>
        <p:nvSpPr>
          <p:cNvPr id="3" name="Content Placeholder 2"/>
          <p:cNvSpPr>
            <a:spLocks noGrp="1"/>
          </p:cNvSpPr>
          <p:nvPr>
            <p:ph idx="1"/>
          </p:nvPr>
        </p:nvSpPr>
        <p:spPr>
          <a:xfrm>
            <a:off x="128437" y="974590"/>
            <a:ext cx="8847881" cy="5883409"/>
          </a:xfrm>
        </p:spPr>
        <p:txBody>
          <a:bodyPr>
            <a:normAutofit lnSpcReduction="10000"/>
          </a:bodyPr>
          <a:lstStyle/>
          <a:p>
            <a:pPr marL="400050"/>
            <a:r>
              <a:rPr lang="en-US" sz="2000" dirty="0" smtClean="0"/>
              <a:t>Background </a:t>
            </a:r>
          </a:p>
          <a:p>
            <a:pPr marL="800100" lvl="1"/>
            <a:r>
              <a:rPr lang="en-US" sz="1800" dirty="0" smtClean="0"/>
              <a:t>April 1917 promoted to Captain and joined WWI</a:t>
            </a:r>
          </a:p>
          <a:p>
            <a:pPr marL="800100" lvl="1"/>
            <a:r>
              <a:rPr lang="en-US" sz="1800" dirty="0" smtClean="0"/>
              <a:t>1934 promoted to lieutenant colonel </a:t>
            </a:r>
          </a:p>
          <a:p>
            <a:pPr marL="457200"/>
            <a:r>
              <a:rPr lang="en-US" sz="2000" dirty="0" smtClean="0"/>
              <a:t>Beginning of WWII </a:t>
            </a:r>
          </a:p>
          <a:p>
            <a:pPr marL="857250" lvl="1"/>
            <a:r>
              <a:rPr lang="en-US" sz="1800" dirty="0" smtClean="0"/>
              <a:t>1940 took command of the 2</a:t>
            </a:r>
            <a:r>
              <a:rPr lang="en-US" sz="1800" baseline="30000" dirty="0" smtClean="0"/>
              <a:t>nd</a:t>
            </a:r>
            <a:r>
              <a:rPr lang="en-US" sz="1800" dirty="0" smtClean="0"/>
              <a:t> armored division </a:t>
            </a:r>
          </a:p>
          <a:p>
            <a:pPr marL="857250" lvl="1"/>
            <a:r>
              <a:rPr lang="en-US" sz="1800" dirty="0" smtClean="0"/>
              <a:t>November 1942 during Operation Torch he captured Casablanca, Morocco </a:t>
            </a:r>
          </a:p>
          <a:p>
            <a:pPr marL="457200"/>
            <a:r>
              <a:rPr lang="en-US" sz="2000" dirty="0" smtClean="0"/>
              <a:t>Campaign in North Africa</a:t>
            </a:r>
          </a:p>
          <a:p>
            <a:pPr marL="857250" lvl="1"/>
            <a:r>
              <a:rPr lang="en-US" sz="1800" dirty="0" smtClean="0"/>
              <a:t>February 1943 appointed to rebuild the U.S II Corp</a:t>
            </a:r>
          </a:p>
          <a:p>
            <a:pPr marL="857250" lvl="1"/>
            <a:r>
              <a:rPr lang="en-US" sz="1800" dirty="0" smtClean="0"/>
              <a:t>March 1943 led his Corp to victories against the Germans in Tunisia </a:t>
            </a:r>
          </a:p>
          <a:p>
            <a:pPr marL="457200"/>
            <a:r>
              <a:rPr lang="en-US" sz="2000" dirty="0" smtClean="0"/>
              <a:t>Invasion of Italy</a:t>
            </a:r>
          </a:p>
          <a:p>
            <a:pPr marL="857250" lvl="1"/>
            <a:r>
              <a:rPr lang="en-US" sz="1800" dirty="0" smtClean="0"/>
              <a:t>April 1943 chosen to help plan the invasion of Sicily </a:t>
            </a:r>
          </a:p>
          <a:p>
            <a:pPr marL="857250" lvl="1"/>
            <a:r>
              <a:rPr lang="en-US" sz="1800" dirty="0" smtClean="0"/>
              <a:t>July 1943 his army arrived in Sicily but after becoming inpatient he took everything into his own hands and after a confrontation with a Private he returned a disgrace</a:t>
            </a:r>
          </a:p>
          <a:p>
            <a:pPr marL="457200"/>
            <a:r>
              <a:rPr lang="en-US" sz="2000" dirty="0" smtClean="0"/>
              <a:t>Last Stages of the War</a:t>
            </a:r>
          </a:p>
          <a:p>
            <a:pPr marL="857250" lvl="1"/>
            <a:r>
              <a:rPr lang="en-US" sz="1800" dirty="0" smtClean="0"/>
              <a:t>June 1944 Eisenhower gave him a 2</a:t>
            </a:r>
            <a:r>
              <a:rPr lang="en-US" sz="1800" baseline="30000" dirty="0" smtClean="0"/>
              <a:t>nd</a:t>
            </a:r>
            <a:r>
              <a:rPr lang="en-US" sz="1800" dirty="0" smtClean="0"/>
              <a:t> chance and allowed him to help led the U.S Third Army Division and play a huge role in invading Normandy </a:t>
            </a:r>
          </a:p>
          <a:p>
            <a:pPr marL="857250" lvl="1"/>
            <a:r>
              <a:rPr lang="en-US" sz="1800" dirty="0" smtClean="0"/>
              <a:t>August 31 1944 he began a rapid campaign into Germany</a:t>
            </a:r>
          </a:p>
          <a:p>
            <a:pPr marL="857250" lvl="1"/>
            <a:r>
              <a:rPr lang="en-US" sz="1800" dirty="0" smtClean="0"/>
              <a:t>December 16 1944 after the Battle of Bulge he spent the rest of the war protecting Ally borders near the Rhine</a:t>
            </a:r>
          </a:p>
          <a:p>
            <a:pPr marL="857250" lvl="1"/>
            <a:endParaRPr lang="en-US" sz="1800" dirty="0" smtClean="0"/>
          </a:p>
        </p:txBody>
      </p:sp>
      <p:pic>
        <p:nvPicPr>
          <p:cNvPr id="5" name="Picture 4" descr="url-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74590"/>
            <a:ext cx="3183467" cy="2486641"/>
          </a:xfrm>
          <a:prstGeom prst="rect">
            <a:avLst/>
          </a:prstGeom>
        </p:spPr>
      </p:pic>
      <p:sp>
        <p:nvSpPr>
          <p:cNvPr id="6" name="TextBox 5"/>
          <p:cNvSpPr txBox="1"/>
          <p:nvPr/>
        </p:nvSpPr>
        <p:spPr>
          <a:xfrm>
            <a:off x="457199" y="3654778"/>
            <a:ext cx="3183467" cy="646331"/>
          </a:xfrm>
          <a:prstGeom prst="rect">
            <a:avLst/>
          </a:prstGeom>
          <a:noFill/>
        </p:spPr>
        <p:txBody>
          <a:bodyPr wrap="square" rtlCol="0">
            <a:spAutoFit/>
          </a:bodyPr>
          <a:lstStyle/>
          <a:p>
            <a:r>
              <a:rPr lang="en-US" dirty="0" smtClean="0"/>
              <a:t>George Patton inspecting his troops.</a:t>
            </a:r>
            <a:endParaRPr lang="en-US" dirty="0"/>
          </a:p>
        </p:txBody>
      </p:sp>
      <p:pic>
        <p:nvPicPr>
          <p:cNvPr id="10" name="Picture 9" descr="url-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509" y="974590"/>
            <a:ext cx="3807935" cy="2739041"/>
          </a:xfrm>
          <a:prstGeom prst="rect">
            <a:avLst/>
          </a:prstGeom>
        </p:spPr>
      </p:pic>
      <p:sp>
        <p:nvSpPr>
          <p:cNvPr id="11" name="TextBox 10"/>
          <p:cNvSpPr txBox="1"/>
          <p:nvPr/>
        </p:nvSpPr>
        <p:spPr>
          <a:xfrm>
            <a:off x="4630509" y="3733779"/>
            <a:ext cx="3807935" cy="646331"/>
          </a:xfrm>
          <a:prstGeom prst="rect">
            <a:avLst/>
          </a:prstGeom>
          <a:noFill/>
        </p:spPr>
        <p:txBody>
          <a:bodyPr wrap="square" rtlCol="0">
            <a:spAutoFit/>
          </a:bodyPr>
          <a:lstStyle/>
          <a:p>
            <a:r>
              <a:rPr lang="en-US" dirty="0" smtClean="0"/>
              <a:t>George Patton training his troop in the desert the summer before WWII</a:t>
            </a:r>
            <a:endParaRPr lang="en-US" dirty="0"/>
          </a:p>
        </p:txBody>
      </p:sp>
    </p:spTree>
    <p:extLst>
      <p:ext uri="{BB962C8B-B14F-4D97-AF65-F5344CB8AC3E}">
        <p14:creationId xmlns:p14="http://schemas.microsoft.com/office/powerpoint/2010/main" val="295414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 presetClass="exit" presetSubtype="10" fill="hold" nodeType="clickEffect">
                                  <p:stCondLst>
                                    <p:cond delay="0"/>
                                  </p:stCondLst>
                                  <p:childTnLst>
                                    <p:animEffect transition="out" filter="checkerboard(across)">
                                      <p:cBhvr>
                                        <p:cTn id="48" dur="500"/>
                                        <p:tgtEl>
                                          <p:spTgt spid="3">
                                            <p:txEl>
                                              <p:pRg st="0" end="0"/>
                                            </p:txEl>
                                          </p:spTgt>
                                        </p:tgtEl>
                                      </p:cBhvr>
                                    </p:animEffect>
                                    <p:set>
                                      <p:cBhvr>
                                        <p:cTn id="49" dur="1" fill="hold">
                                          <p:stCondLst>
                                            <p:cond delay="499"/>
                                          </p:stCondLst>
                                        </p:cTn>
                                        <p:tgtEl>
                                          <p:spTgt spid="3">
                                            <p:txEl>
                                              <p:pRg st="0" end="0"/>
                                            </p:txEl>
                                          </p:spTgt>
                                        </p:tgtEl>
                                        <p:attrNameLst>
                                          <p:attrName>style.visibility</p:attrName>
                                        </p:attrNameLst>
                                      </p:cBhvr>
                                      <p:to>
                                        <p:strVal val="hidden"/>
                                      </p:to>
                                    </p:set>
                                  </p:childTnLst>
                                </p:cTn>
                              </p:par>
                              <p:par>
                                <p:cTn id="50" presetID="5" presetClass="exit" presetSubtype="10" fill="hold" nodeType="withEffect">
                                  <p:stCondLst>
                                    <p:cond delay="0"/>
                                  </p:stCondLst>
                                  <p:childTnLst>
                                    <p:animEffect transition="out" filter="checkerboard(across)">
                                      <p:cBhvr>
                                        <p:cTn id="51" dur="500"/>
                                        <p:tgtEl>
                                          <p:spTgt spid="3">
                                            <p:txEl>
                                              <p:pRg st="1" end="1"/>
                                            </p:txEl>
                                          </p:spTgt>
                                        </p:tgtEl>
                                      </p:cBhvr>
                                    </p:animEffect>
                                    <p:set>
                                      <p:cBhvr>
                                        <p:cTn id="52" dur="1" fill="hold">
                                          <p:stCondLst>
                                            <p:cond delay="499"/>
                                          </p:stCondLst>
                                        </p:cTn>
                                        <p:tgtEl>
                                          <p:spTgt spid="3">
                                            <p:txEl>
                                              <p:pRg st="1" end="1"/>
                                            </p:txEl>
                                          </p:spTgt>
                                        </p:tgtEl>
                                        <p:attrNameLst>
                                          <p:attrName>style.visibility</p:attrName>
                                        </p:attrNameLst>
                                      </p:cBhvr>
                                      <p:to>
                                        <p:strVal val="hidden"/>
                                      </p:to>
                                    </p:set>
                                  </p:childTnLst>
                                </p:cTn>
                              </p:par>
                              <p:par>
                                <p:cTn id="53" presetID="5" presetClass="exit" presetSubtype="10" fill="hold" nodeType="withEffect">
                                  <p:stCondLst>
                                    <p:cond delay="0"/>
                                  </p:stCondLst>
                                  <p:childTnLst>
                                    <p:animEffect transition="out" filter="checkerboard(across)">
                                      <p:cBhvr>
                                        <p:cTn id="54" dur="500"/>
                                        <p:tgtEl>
                                          <p:spTgt spid="3">
                                            <p:txEl>
                                              <p:pRg st="2" end="2"/>
                                            </p:txEl>
                                          </p:spTgt>
                                        </p:tgtEl>
                                      </p:cBhvr>
                                    </p:animEffect>
                                    <p:set>
                                      <p:cBhvr>
                                        <p:cTn id="55" dur="1" fill="hold">
                                          <p:stCondLst>
                                            <p:cond delay="499"/>
                                          </p:stCondLst>
                                        </p:cTn>
                                        <p:tgtEl>
                                          <p:spTgt spid="3">
                                            <p:txEl>
                                              <p:pRg st="2" end="2"/>
                                            </p:txEl>
                                          </p:spTgt>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3">
                                            <p:txEl>
                                              <p:pRg st="3" end="3"/>
                                            </p:txEl>
                                          </p:spTgt>
                                        </p:tgtEl>
                                      </p:cBhvr>
                                    </p:animEffect>
                                    <p:set>
                                      <p:cBhvr>
                                        <p:cTn id="58" dur="1" fill="hold">
                                          <p:stCondLst>
                                            <p:cond delay="499"/>
                                          </p:stCondLst>
                                        </p:cTn>
                                        <p:tgtEl>
                                          <p:spTgt spid="3">
                                            <p:txEl>
                                              <p:pRg st="3" end="3"/>
                                            </p:txEl>
                                          </p:spTgt>
                                        </p:tgtEl>
                                        <p:attrNameLst>
                                          <p:attrName>style.visibility</p:attrName>
                                        </p:attrNameLst>
                                      </p:cBhvr>
                                      <p:to>
                                        <p:strVal val="hidden"/>
                                      </p:to>
                                    </p:set>
                                  </p:childTnLst>
                                </p:cTn>
                              </p:par>
                              <p:par>
                                <p:cTn id="59" presetID="5" presetClass="exit" presetSubtype="10" fill="hold" nodeType="withEffect">
                                  <p:stCondLst>
                                    <p:cond delay="0"/>
                                  </p:stCondLst>
                                  <p:childTnLst>
                                    <p:animEffect transition="out" filter="checkerboard(across)">
                                      <p:cBhvr>
                                        <p:cTn id="60" dur="500"/>
                                        <p:tgtEl>
                                          <p:spTgt spid="3">
                                            <p:txEl>
                                              <p:pRg st="4" end="4"/>
                                            </p:txEl>
                                          </p:spTgt>
                                        </p:tgtEl>
                                      </p:cBhvr>
                                    </p:animEffect>
                                    <p:set>
                                      <p:cBhvr>
                                        <p:cTn id="61" dur="1" fill="hold">
                                          <p:stCondLst>
                                            <p:cond delay="499"/>
                                          </p:stCondLst>
                                        </p:cTn>
                                        <p:tgtEl>
                                          <p:spTgt spid="3">
                                            <p:txEl>
                                              <p:pRg st="4" end="4"/>
                                            </p:txEl>
                                          </p:spTgt>
                                        </p:tgtEl>
                                        <p:attrNameLst>
                                          <p:attrName>style.visibility</p:attrName>
                                        </p:attrNameLst>
                                      </p:cBhvr>
                                      <p:to>
                                        <p:strVal val="hidden"/>
                                      </p:to>
                                    </p:set>
                                  </p:childTnLst>
                                </p:cTn>
                              </p:par>
                              <p:par>
                                <p:cTn id="62" presetID="5" presetClass="exit" presetSubtype="10" fill="hold" nodeType="withEffect">
                                  <p:stCondLst>
                                    <p:cond delay="0"/>
                                  </p:stCondLst>
                                  <p:childTnLst>
                                    <p:animEffect transition="out" filter="checkerboard(across)">
                                      <p:cBhvr>
                                        <p:cTn id="63" dur="500"/>
                                        <p:tgtEl>
                                          <p:spTgt spid="3">
                                            <p:txEl>
                                              <p:pRg st="5" end="5"/>
                                            </p:txEl>
                                          </p:spTgt>
                                        </p:tgtEl>
                                      </p:cBhvr>
                                    </p:animEffect>
                                    <p:set>
                                      <p:cBhvr>
                                        <p:cTn id="64" dur="1" fill="hold">
                                          <p:stCondLst>
                                            <p:cond delay="499"/>
                                          </p:stCondLst>
                                        </p:cTn>
                                        <p:tgtEl>
                                          <p:spTgt spid="3">
                                            <p:txEl>
                                              <p:pRg st="5" end="5"/>
                                            </p:txEl>
                                          </p:spTgt>
                                        </p:tgtEl>
                                        <p:attrNameLst>
                                          <p:attrName>style.visibility</p:attrName>
                                        </p:attrNameLst>
                                      </p:cBhvr>
                                      <p:to>
                                        <p:strVal val="hidden"/>
                                      </p:to>
                                    </p:set>
                                  </p:childTnLst>
                                </p:cTn>
                              </p:par>
                              <p:par>
                                <p:cTn id="65" presetID="5" presetClass="exit" presetSubtype="10" fill="hold" nodeType="withEffect">
                                  <p:stCondLst>
                                    <p:cond delay="0"/>
                                  </p:stCondLst>
                                  <p:childTnLst>
                                    <p:animEffect transition="out" filter="checkerboard(across)">
                                      <p:cBhvr>
                                        <p:cTn id="66" dur="500"/>
                                        <p:tgtEl>
                                          <p:spTgt spid="3">
                                            <p:txEl>
                                              <p:pRg st="6" end="6"/>
                                            </p:txEl>
                                          </p:spTgt>
                                        </p:tgtEl>
                                      </p:cBhvr>
                                    </p:animEffect>
                                    <p:set>
                                      <p:cBhvr>
                                        <p:cTn id="67" dur="1" fill="hold">
                                          <p:stCondLst>
                                            <p:cond delay="499"/>
                                          </p:stCondLst>
                                        </p:cTn>
                                        <p:tgtEl>
                                          <p:spTgt spid="3">
                                            <p:txEl>
                                              <p:pRg st="6" end="6"/>
                                            </p:txEl>
                                          </p:spTgt>
                                        </p:tgtEl>
                                        <p:attrNameLst>
                                          <p:attrName>style.visibility</p:attrName>
                                        </p:attrNameLst>
                                      </p:cBhvr>
                                      <p:to>
                                        <p:strVal val="hidden"/>
                                      </p:to>
                                    </p:set>
                                  </p:childTnLst>
                                </p:cTn>
                              </p:par>
                              <p:par>
                                <p:cTn id="68" presetID="5" presetClass="exit" presetSubtype="10" fill="hold" nodeType="withEffect">
                                  <p:stCondLst>
                                    <p:cond delay="0"/>
                                  </p:stCondLst>
                                  <p:childTnLst>
                                    <p:animEffect transition="out" filter="checkerboard(across)">
                                      <p:cBhvr>
                                        <p:cTn id="69" dur="500"/>
                                        <p:tgtEl>
                                          <p:spTgt spid="3">
                                            <p:txEl>
                                              <p:pRg st="7" end="7"/>
                                            </p:txEl>
                                          </p:spTgt>
                                        </p:tgtEl>
                                      </p:cBhvr>
                                    </p:animEffect>
                                    <p:set>
                                      <p:cBhvr>
                                        <p:cTn id="70" dur="1" fill="hold">
                                          <p:stCondLst>
                                            <p:cond delay="499"/>
                                          </p:stCondLst>
                                        </p:cTn>
                                        <p:tgtEl>
                                          <p:spTgt spid="3">
                                            <p:txEl>
                                              <p:pRg st="7" end="7"/>
                                            </p:txEl>
                                          </p:spTgt>
                                        </p:tgtEl>
                                        <p:attrNameLst>
                                          <p:attrName>style.visibility</p:attrName>
                                        </p:attrNameLst>
                                      </p:cBhvr>
                                      <p:to>
                                        <p:strVal val="hidden"/>
                                      </p:to>
                                    </p:set>
                                  </p:childTnLst>
                                </p:cTn>
                              </p:par>
                              <p:par>
                                <p:cTn id="71" presetID="5" presetClass="exit" presetSubtype="10" fill="hold" nodeType="withEffect">
                                  <p:stCondLst>
                                    <p:cond delay="0"/>
                                  </p:stCondLst>
                                  <p:childTnLst>
                                    <p:animEffect transition="out" filter="checkerboard(across)">
                                      <p:cBhvr>
                                        <p:cTn id="72" dur="500"/>
                                        <p:tgtEl>
                                          <p:spTgt spid="3">
                                            <p:txEl>
                                              <p:pRg st="8" end="8"/>
                                            </p:txEl>
                                          </p:spTgt>
                                        </p:tgtEl>
                                      </p:cBhvr>
                                    </p:animEffect>
                                    <p:set>
                                      <p:cBhvr>
                                        <p:cTn id="73" dur="1" fill="hold">
                                          <p:stCondLst>
                                            <p:cond delay="499"/>
                                          </p:stCondLst>
                                        </p:cTn>
                                        <p:tgtEl>
                                          <p:spTgt spid="3">
                                            <p:txEl>
                                              <p:pRg st="8" end="8"/>
                                            </p:txEl>
                                          </p:spTgt>
                                        </p:tgtEl>
                                        <p:attrNameLst>
                                          <p:attrName>style.visibility</p:attrName>
                                        </p:attrNameLst>
                                      </p:cBhvr>
                                      <p:to>
                                        <p:strVal val="hidden"/>
                                      </p:to>
                                    </p:set>
                                  </p:childTnLst>
                                </p:cTn>
                              </p:par>
                              <p:par>
                                <p:cTn id="74" presetID="5" presetClass="exit" presetSubtype="10" fill="hold" nodeType="withEffect">
                                  <p:stCondLst>
                                    <p:cond delay="0"/>
                                  </p:stCondLst>
                                  <p:childTnLst>
                                    <p:animEffect transition="out" filter="checkerboard(across)">
                                      <p:cBhvr>
                                        <p:cTn id="75" dur="500"/>
                                        <p:tgtEl>
                                          <p:spTgt spid="3">
                                            <p:txEl>
                                              <p:pRg st="9" end="9"/>
                                            </p:txEl>
                                          </p:spTgt>
                                        </p:tgtEl>
                                      </p:cBhvr>
                                    </p:animEffect>
                                    <p:set>
                                      <p:cBhvr>
                                        <p:cTn id="76" dur="1" fill="hold">
                                          <p:stCondLst>
                                            <p:cond delay="499"/>
                                          </p:stCondLst>
                                        </p:cTn>
                                        <p:tgtEl>
                                          <p:spTgt spid="3">
                                            <p:txEl>
                                              <p:pRg st="9" end="9"/>
                                            </p:txEl>
                                          </p:spTgt>
                                        </p:tgtEl>
                                        <p:attrNameLst>
                                          <p:attrName>style.visibility</p:attrName>
                                        </p:attrNameLst>
                                      </p:cBhvr>
                                      <p:to>
                                        <p:strVal val="hidden"/>
                                      </p:to>
                                    </p:set>
                                  </p:childTnLst>
                                </p:cTn>
                              </p:par>
                              <p:par>
                                <p:cTn id="77" presetID="5" presetClass="exit" presetSubtype="10" fill="hold" nodeType="withEffect">
                                  <p:stCondLst>
                                    <p:cond delay="0"/>
                                  </p:stCondLst>
                                  <p:childTnLst>
                                    <p:animEffect transition="out" filter="checkerboard(across)">
                                      <p:cBhvr>
                                        <p:cTn id="78" dur="500"/>
                                        <p:tgtEl>
                                          <p:spTgt spid="3">
                                            <p:txEl>
                                              <p:pRg st="10" end="10"/>
                                            </p:txEl>
                                          </p:spTgt>
                                        </p:tgtEl>
                                      </p:cBhvr>
                                    </p:animEffect>
                                    <p:set>
                                      <p:cBhvr>
                                        <p:cTn id="79" dur="1" fill="hold">
                                          <p:stCondLst>
                                            <p:cond delay="499"/>
                                          </p:stCondLst>
                                        </p:cTn>
                                        <p:tgtEl>
                                          <p:spTgt spid="3">
                                            <p:txEl>
                                              <p:pRg st="10" end="10"/>
                                            </p:txEl>
                                          </p:spTgt>
                                        </p:tgtEl>
                                        <p:attrNameLst>
                                          <p:attrName>style.visibility</p:attrName>
                                        </p:attrNameLst>
                                      </p:cBhvr>
                                      <p:to>
                                        <p:strVal val="hidden"/>
                                      </p:to>
                                    </p:set>
                                  </p:childTnLst>
                                </p:cTn>
                              </p:par>
                              <p:par>
                                <p:cTn id="80" presetID="5" presetClass="exit" presetSubtype="10" fill="hold" nodeType="withEffect">
                                  <p:stCondLst>
                                    <p:cond delay="0"/>
                                  </p:stCondLst>
                                  <p:childTnLst>
                                    <p:animEffect transition="out" filter="checkerboard(across)">
                                      <p:cBhvr>
                                        <p:cTn id="81" dur="500"/>
                                        <p:tgtEl>
                                          <p:spTgt spid="3">
                                            <p:txEl>
                                              <p:pRg st="11" end="11"/>
                                            </p:txEl>
                                          </p:spTgt>
                                        </p:tgtEl>
                                      </p:cBhvr>
                                    </p:animEffect>
                                    <p:set>
                                      <p:cBhvr>
                                        <p:cTn id="82" dur="1" fill="hold">
                                          <p:stCondLst>
                                            <p:cond delay="499"/>
                                          </p:stCondLst>
                                        </p:cTn>
                                        <p:tgtEl>
                                          <p:spTgt spid="3">
                                            <p:txEl>
                                              <p:pRg st="11" end="11"/>
                                            </p:txEl>
                                          </p:spTgt>
                                        </p:tgtEl>
                                        <p:attrNameLst>
                                          <p:attrName>style.visibility</p:attrName>
                                        </p:attrNameLst>
                                      </p:cBhvr>
                                      <p:to>
                                        <p:strVal val="hidden"/>
                                      </p:to>
                                    </p:set>
                                  </p:childTnLst>
                                </p:cTn>
                              </p:par>
                              <p:par>
                                <p:cTn id="83" presetID="5" presetClass="exit" presetSubtype="10" fill="hold" nodeType="withEffect">
                                  <p:stCondLst>
                                    <p:cond delay="0"/>
                                  </p:stCondLst>
                                  <p:childTnLst>
                                    <p:animEffect transition="out" filter="checkerboard(across)">
                                      <p:cBhvr>
                                        <p:cTn id="84" dur="500"/>
                                        <p:tgtEl>
                                          <p:spTgt spid="3">
                                            <p:txEl>
                                              <p:pRg st="12" end="12"/>
                                            </p:txEl>
                                          </p:spTgt>
                                        </p:tgtEl>
                                      </p:cBhvr>
                                    </p:animEffect>
                                    <p:set>
                                      <p:cBhvr>
                                        <p:cTn id="85" dur="1" fill="hold">
                                          <p:stCondLst>
                                            <p:cond delay="499"/>
                                          </p:stCondLst>
                                        </p:cTn>
                                        <p:tgtEl>
                                          <p:spTgt spid="3">
                                            <p:txEl>
                                              <p:pRg st="12" end="12"/>
                                            </p:txEl>
                                          </p:spTgt>
                                        </p:tgtEl>
                                        <p:attrNameLst>
                                          <p:attrName>style.visibility</p:attrName>
                                        </p:attrNameLst>
                                      </p:cBhvr>
                                      <p:to>
                                        <p:strVal val="hidden"/>
                                      </p:to>
                                    </p:set>
                                  </p:childTnLst>
                                </p:cTn>
                              </p:par>
                              <p:par>
                                <p:cTn id="86" presetID="5" presetClass="exit" presetSubtype="10" fill="hold" nodeType="withEffect">
                                  <p:stCondLst>
                                    <p:cond delay="0"/>
                                  </p:stCondLst>
                                  <p:childTnLst>
                                    <p:animEffect transition="out" filter="checkerboard(across)">
                                      <p:cBhvr>
                                        <p:cTn id="87" dur="500"/>
                                        <p:tgtEl>
                                          <p:spTgt spid="3">
                                            <p:txEl>
                                              <p:pRg st="13" end="13"/>
                                            </p:txEl>
                                          </p:spTgt>
                                        </p:tgtEl>
                                      </p:cBhvr>
                                    </p:animEffect>
                                    <p:set>
                                      <p:cBhvr>
                                        <p:cTn id="88" dur="1" fill="hold">
                                          <p:stCondLst>
                                            <p:cond delay="499"/>
                                          </p:stCondLst>
                                        </p:cTn>
                                        <p:tgtEl>
                                          <p:spTgt spid="3">
                                            <p:txEl>
                                              <p:pRg st="13" end="13"/>
                                            </p:txEl>
                                          </p:spTgt>
                                        </p:tgtEl>
                                        <p:attrNameLst>
                                          <p:attrName>style.visibility</p:attrName>
                                        </p:attrNameLst>
                                      </p:cBhvr>
                                      <p:to>
                                        <p:strVal val="hidden"/>
                                      </p:to>
                                    </p:set>
                                  </p:childTnLst>
                                </p:cTn>
                              </p:par>
                              <p:par>
                                <p:cTn id="89" presetID="5" presetClass="exit" presetSubtype="10" fill="hold" nodeType="withEffect">
                                  <p:stCondLst>
                                    <p:cond delay="0"/>
                                  </p:stCondLst>
                                  <p:childTnLst>
                                    <p:animEffect transition="out" filter="checkerboard(across)">
                                      <p:cBhvr>
                                        <p:cTn id="90" dur="500"/>
                                        <p:tgtEl>
                                          <p:spTgt spid="3">
                                            <p:txEl>
                                              <p:pRg st="14" end="14"/>
                                            </p:txEl>
                                          </p:spTgt>
                                        </p:tgtEl>
                                      </p:cBhvr>
                                    </p:animEffect>
                                    <p:set>
                                      <p:cBhvr>
                                        <p:cTn id="91" dur="1" fill="hold">
                                          <p:stCondLst>
                                            <p:cond delay="499"/>
                                          </p:stCondLst>
                                        </p:cTn>
                                        <p:tgtEl>
                                          <p:spTgt spid="3">
                                            <p:txEl>
                                              <p:pRg st="14" end="14"/>
                                            </p:txEl>
                                          </p:spTgt>
                                        </p:tgtEl>
                                        <p:attrNameLst>
                                          <p:attrName>style.visibility</p:attrName>
                                        </p:attrNameLst>
                                      </p:cBhvr>
                                      <p:to>
                                        <p:strVal val="hidden"/>
                                      </p:to>
                                    </p:set>
                                  </p:childTnLst>
                                </p:cTn>
                              </p:par>
                              <p:par>
                                <p:cTn id="92" presetID="5" presetClass="exit" presetSubtype="10" fill="hold" nodeType="withEffect">
                                  <p:stCondLst>
                                    <p:cond delay="0"/>
                                  </p:stCondLst>
                                  <p:childTnLst>
                                    <p:animEffect transition="out" filter="checkerboard(across)">
                                      <p:cBhvr>
                                        <p:cTn id="93" dur="500"/>
                                        <p:tgtEl>
                                          <p:spTgt spid="3">
                                            <p:txEl>
                                              <p:pRg st="15" end="15"/>
                                            </p:txEl>
                                          </p:spTgt>
                                        </p:tgtEl>
                                      </p:cBhvr>
                                    </p:animEffect>
                                    <p:set>
                                      <p:cBhvr>
                                        <p:cTn id="94" dur="1" fill="hold">
                                          <p:stCondLst>
                                            <p:cond delay="499"/>
                                          </p:stCondLst>
                                        </p:cTn>
                                        <p:tgtEl>
                                          <p:spTgt spid="3">
                                            <p:txEl>
                                              <p:pRg st="15" end="15"/>
                                            </p:txEl>
                                          </p:spTgt>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George Smith Patton Jr. (U.S)</a:t>
            </a:r>
          </a:p>
        </p:txBody>
      </p:sp>
      <p:sp>
        <p:nvSpPr>
          <p:cNvPr id="3" name="Content Placeholder 2"/>
          <p:cNvSpPr>
            <a:spLocks noGrp="1"/>
          </p:cNvSpPr>
          <p:nvPr>
            <p:ph idx="1"/>
          </p:nvPr>
        </p:nvSpPr>
        <p:spPr>
          <a:xfrm>
            <a:off x="457200" y="1600200"/>
            <a:ext cx="8229600" cy="5032022"/>
          </a:xfrm>
        </p:spPr>
        <p:txBody>
          <a:bodyPr>
            <a:normAutofit/>
          </a:bodyPr>
          <a:lstStyle/>
          <a:p>
            <a:r>
              <a:rPr lang="en-US" sz="2400" dirty="0" smtClean="0"/>
              <a:t>What made him such a great General?</a:t>
            </a:r>
            <a:endParaRPr lang="en-US" sz="2000" dirty="0" smtClean="0"/>
          </a:p>
          <a:p>
            <a:pPr lvl="1"/>
            <a:r>
              <a:rPr lang="en-US" sz="2000" dirty="0" smtClean="0"/>
              <a:t>He had a very unique personality that was very polished and flashy that was very popular with his troops.</a:t>
            </a:r>
          </a:p>
          <a:p>
            <a:pPr lvl="1"/>
            <a:r>
              <a:rPr lang="en-US" sz="2000" dirty="0" smtClean="0"/>
              <a:t>He was a very controversial General that sometimes was called crazy, he would often do as he wished and often he went against the original plan and often he was successfully able to capture multiple cities that were not part of the original plan</a:t>
            </a:r>
          </a:p>
          <a:p>
            <a:pPr lvl="1"/>
            <a:r>
              <a:rPr lang="en-US" sz="2000" dirty="0" smtClean="0"/>
              <a:t>He always made sure to be ready for anything. The summer before the U.S joined WWII sensing the growing tension Patton gathered his troops together to the desert and prepared them to enter WWII before the U.S was even thinking about joining WWII</a:t>
            </a:r>
          </a:p>
          <a:p>
            <a:pPr lvl="1"/>
            <a:r>
              <a:rPr lang="en-US" sz="2000" dirty="0" smtClean="0"/>
              <a:t>He was a very confident General, he was confident in his ability to win any battle and he had the confidence that his men were able to win any battle and with this confidence he never thought twice about a decision which was a huge part of his success. </a:t>
            </a:r>
          </a:p>
        </p:txBody>
      </p:sp>
    </p:spTree>
    <p:extLst>
      <p:ext uri="{BB962C8B-B14F-4D97-AF65-F5344CB8AC3E}">
        <p14:creationId xmlns:p14="http://schemas.microsoft.com/office/powerpoint/2010/main" val="23953501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Franklin D. Roosevelt’s affect on his Generals</a:t>
            </a:r>
            <a:endParaRPr lang="en-US" sz="3200" dirty="0"/>
          </a:p>
        </p:txBody>
      </p:sp>
      <p:sp>
        <p:nvSpPr>
          <p:cNvPr id="3" name="Content Placeholder 2"/>
          <p:cNvSpPr>
            <a:spLocks noGrp="1"/>
          </p:cNvSpPr>
          <p:nvPr>
            <p:ph idx="1"/>
          </p:nvPr>
        </p:nvSpPr>
        <p:spPr/>
        <p:txBody>
          <a:bodyPr>
            <a:normAutofit/>
          </a:bodyPr>
          <a:lstStyle/>
          <a:p>
            <a:r>
              <a:rPr lang="en-US" sz="2000" dirty="0" smtClean="0"/>
              <a:t>Was successful in diplomatic negotiations </a:t>
            </a:r>
            <a:endParaRPr lang="en-US" sz="2000" dirty="0"/>
          </a:p>
          <a:p>
            <a:pPr marL="0" indent="0">
              <a:buNone/>
            </a:pPr>
            <a:r>
              <a:rPr lang="en-US" sz="2000" dirty="0" smtClean="0"/>
              <a:t>      and through smart negotiations he always</a:t>
            </a:r>
            <a:r>
              <a:rPr lang="en-US" sz="2000" dirty="0"/>
              <a:t> </a:t>
            </a:r>
            <a:endParaRPr lang="en-US" sz="2000" dirty="0" smtClean="0"/>
          </a:p>
          <a:p>
            <a:pPr marL="0" indent="0">
              <a:buNone/>
            </a:pPr>
            <a:r>
              <a:rPr lang="en-US" sz="2000" dirty="0"/>
              <a:t> </a:t>
            </a:r>
            <a:r>
              <a:rPr lang="en-US" sz="2000" dirty="0" smtClean="0"/>
              <a:t>     put his generals in the best place to succeed</a:t>
            </a:r>
          </a:p>
          <a:p>
            <a:pPr marL="0" indent="0">
              <a:buNone/>
            </a:pPr>
            <a:endParaRPr lang="en-US" sz="2000" dirty="0"/>
          </a:p>
          <a:p>
            <a:r>
              <a:rPr lang="en-US" sz="2000" dirty="0" smtClean="0"/>
              <a:t>Very involved in the operations of the </a:t>
            </a:r>
          </a:p>
          <a:p>
            <a:pPr marL="0" indent="0">
              <a:buNone/>
            </a:pPr>
            <a:r>
              <a:rPr lang="en-US" sz="2000" dirty="0" smtClean="0"/>
              <a:t>      army but let his Generals make most of </a:t>
            </a:r>
          </a:p>
          <a:p>
            <a:pPr marL="0" indent="0">
              <a:buNone/>
            </a:pPr>
            <a:r>
              <a:rPr lang="en-US" sz="2000" dirty="0"/>
              <a:t> </a:t>
            </a:r>
            <a:r>
              <a:rPr lang="en-US" sz="2000" dirty="0" smtClean="0"/>
              <a:t>     the important military decisions</a:t>
            </a:r>
          </a:p>
          <a:p>
            <a:pPr marL="0" indent="0">
              <a:buNone/>
            </a:pPr>
            <a:endParaRPr lang="en-US" sz="2000" dirty="0"/>
          </a:p>
          <a:p>
            <a:r>
              <a:rPr lang="en-US" sz="2000" dirty="0" smtClean="0"/>
              <a:t>Strong and inspirational leader that </a:t>
            </a:r>
          </a:p>
          <a:p>
            <a:pPr marL="0" indent="0">
              <a:buNone/>
            </a:pPr>
            <a:r>
              <a:rPr lang="en-US" sz="2000" dirty="0"/>
              <a:t> </a:t>
            </a:r>
            <a:r>
              <a:rPr lang="en-US" sz="2000" dirty="0" smtClean="0"/>
              <a:t>     always had the support of the people</a:t>
            </a:r>
          </a:p>
          <a:p>
            <a:pPr marL="0" indent="0">
              <a:buNone/>
            </a:pPr>
            <a:r>
              <a:rPr lang="en-US" sz="2000" dirty="0"/>
              <a:t> </a:t>
            </a:r>
            <a:r>
              <a:rPr lang="en-US" sz="2000" dirty="0" smtClean="0"/>
              <a:t>     with every decisions that he made</a:t>
            </a:r>
          </a:p>
        </p:txBody>
      </p:sp>
      <p:pic>
        <p:nvPicPr>
          <p:cNvPr id="4" name="Picture 3" descr="File:FDR_in_19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753" y="1825886"/>
            <a:ext cx="2794000" cy="3289300"/>
          </a:xfrm>
          <a:prstGeom prst="rect">
            <a:avLst/>
          </a:prstGeom>
        </p:spPr>
      </p:pic>
    </p:spTree>
    <p:extLst>
      <p:ext uri="{BB962C8B-B14F-4D97-AF65-F5344CB8AC3E}">
        <p14:creationId xmlns:p14="http://schemas.microsoft.com/office/powerpoint/2010/main" val="19165732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Bernard Law Montgomery (Great Britain) </a:t>
            </a:r>
            <a:endParaRPr lang="en-US" sz="2800" dirty="0"/>
          </a:p>
        </p:txBody>
      </p:sp>
      <p:sp>
        <p:nvSpPr>
          <p:cNvPr id="3" name="Content Placeholder 2"/>
          <p:cNvSpPr>
            <a:spLocks noGrp="1"/>
          </p:cNvSpPr>
          <p:nvPr>
            <p:ph idx="1"/>
          </p:nvPr>
        </p:nvSpPr>
        <p:spPr>
          <a:xfrm>
            <a:off x="141098" y="1238713"/>
            <a:ext cx="9002901" cy="5619287"/>
          </a:xfrm>
        </p:spPr>
        <p:txBody>
          <a:bodyPr>
            <a:normAutofit lnSpcReduction="10000"/>
          </a:bodyPr>
          <a:lstStyle/>
          <a:p>
            <a:r>
              <a:rPr lang="en-US" sz="2000" dirty="0" smtClean="0"/>
              <a:t>Background </a:t>
            </a:r>
          </a:p>
          <a:p>
            <a:pPr lvl="1"/>
            <a:r>
              <a:rPr lang="en-US" sz="1800" dirty="0" smtClean="0"/>
              <a:t>1908 graduated from the Royal Military Academy</a:t>
            </a:r>
          </a:p>
          <a:p>
            <a:pPr lvl="1"/>
            <a:r>
              <a:rPr lang="en-US" sz="1800" dirty="0" smtClean="0"/>
              <a:t>1937 given command of 9</a:t>
            </a:r>
            <a:r>
              <a:rPr lang="en-US" sz="1800" baseline="30000" dirty="0" smtClean="0"/>
              <a:t>th</a:t>
            </a:r>
            <a:r>
              <a:rPr lang="en-US" sz="1800" dirty="0" smtClean="0"/>
              <a:t> </a:t>
            </a:r>
            <a:r>
              <a:rPr lang="en-US" sz="1800" dirty="0"/>
              <a:t>I</a:t>
            </a:r>
            <a:r>
              <a:rPr lang="en-US" sz="1800" dirty="0" smtClean="0"/>
              <a:t>nfantry Brigade</a:t>
            </a:r>
          </a:p>
          <a:p>
            <a:r>
              <a:rPr lang="en-US" sz="2000" dirty="0" smtClean="0"/>
              <a:t>Beginning WWII in France</a:t>
            </a:r>
          </a:p>
          <a:p>
            <a:pPr lvl="1"/>
            <a:r>
              <a:rPr lang="en-US" sz="1800" dirty="0" smtClean="0"/>
              <a:t>May 1940 with the German invasion of the French Low Lands he was sent to France serving in the II </a:t>
            </a:r>
            <a:r>
              <a:rPr lang="en-US" sz="1800" dirty="0"/>
              <a:t>C</a:t>
            </a:r>
            <a:r>
              <a:rPr lang="en-US" sz="1800" dirty="0" smtClean="0"/>
              <a:t>orp and spent the next year defending several British posts </a:t>
            </a:r>
          </a:p>
          <a:p>
            <a:r>
              <a:rPr lang="en-US" sz="2000" dirty="0" smtClean="0"/>
              <a:t>North Africa</a:t>
            </a:r>
          </a:p>
          <a:p>
            <a:pPr lvl="1"/>
            <a:r>
              <a:rPr lang="en-US" sz="1800" dirty="0" smtClean="0"/>
              <a:t>August 13 1942 promoted to Lieutenant General, command of the 8</a:t>
            </a:r>
            <a:r>
              <a:rPr lang="en-US" sz="1800" baseline="30000" dirty="0" smtClean="0"/>
              <a:t>th</a:t>
            </a:r>
            <a:r>
              <a:rPr lang="en-US" sz="1800" dirty="0" smtClean="0"/>
              <a:t> army in Egypt</a:t>
            </a:r>
          </a:p>
          <a:p>
            <a:pPr lvl="1"/>
            <a:r>
              <a:rPr lang="en-US" sz="1800" dirty="0" smtClean="0"/>
              <a:t>September and October 1942 victories in the Battle of </a:t>
            </a:r>
            <a:r>
              <a:rPr lang="en-US" sz="1800" dirty="0" err="1" smtClean="0"/>
              <a:t>Alam</a:t>
            </a:r>
            <a:r>
              <a:rPr lang="en-US" sz="1800" dirty="0" smtClean="0"/>
              <a:t> </a:t>
            </a:r>
            <a:r>
              <a:rPr lang="en-US" sz="1800" dirty="0" err="1" smtClean="0"/>
              <a:t>Halfa</a:t>
            </a:r>
            <a:r>
              <a:rPr lang="en-US" sz="1800" dirty="0" smtClean="0"/>
              <a:t> and the 2</a:t>
            </a:r>
            <a:r>
              <a:rPr lang="en-US" sz="1800" baseline="30000" dirty="0" smtClean="0"/>
              <a:t>nd</a:t>
            </a:r>
            <a:r>
              <a:rPr lang="en-US" sz="1800" dirty="0" smtClean="0"/>
              <a:t> Battle of El Alamein he was able to push Erwin Rommel and the Germans out of Egypt </a:t>
            </a:r>
          </a:p>
          <a:p>
            <a:r>
              <a:rPr lang="en-US" sz="2000" dirty="0" smtClean="0"/>
              <a:t>Invasion of Italy and Sicily </a:t>
            </a:r>
          </a:p>
          <a:p>
            <a:pPr lvl="1"/>
            <a:r>
              <a:rPr lang="en-US" sz="1800" dirty="0" smtClean="0"/>
              <a:t>July 1943 he left Egypt and began planning the Italian invasion with George Patton</a:t>
            </a:r>
          </a:p>
          <a:p>
            <a:pPr lvl="1"/>
            <a:r>
              <a:rPr lang="en-US" sz="1800" dirty="0" smtClean="0"/>
              <a:t>September 3 1943 he arrived in Italy and began his slow grinding campaign up Italy.</a:t>
            </a:r>
          </a:p>
          <a:p>
            <a:pPr marL="400050"/>
            <a:r>
              <a:rPr lang="en-US" sz="2000" dirty="0" smtClean="0"/>
              <a:t>Last stages of WWII</a:t>
            </a:r>
          </a:p>
          <a:p>
            <a:pPr marL="800100" lvl="1"/>
            <a:r>
              <a:rPr lang="en-US" sz="1800" dirty="0" smtClean="0"/>
              <a:t>June 6 1944 during D Day he captured the pivotal city Caen that led to Ally victory</a:t>
            </a:r>
          </a:p>
          <a:p>
            <a:pPr marL="800100" lvl="1"/>
            <a:r>
              <a:rPr lang="en-US" sz="1800" dirty="0" smtClean="0"/>
              <a:t>December 1944 getting past the Battle of the Bulge he was able to lead his men to victory against the Germans in the Rhineland</a:t>
            </a:r>
          </a:p>
          <a:p>
            <a:pPr marL="800100"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a:p>
        </p:txBody>
      </p:sp>
      <p:pic>
        <p:nvPicPr>
          <p:cNvPr id="8" name="Picture 7" descr="Bernard_Law_Montgomery_19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3381022" cy="2624339"/>
          </a:xfrm>
          <a:prstGeom prst="rect">
            <a:avLst/>
          </a:prstGeom>
        </p:spPr>
      </p:pic>
      <p:sp>
        <p:nvSpPr>
          <p:cNvPr id="9" name="TextBox 8"/>
          <p:cNvSpPr txBox="1"/>
          <p:nvPr/>
        </p:nvSpPr>
        <p:spPr>
          <a:xfrm>
            <a:off x="457200" y="4070199"/>
            <a:ext cx="3381022" cy="923330"/>
          </a:xfrm>
          <a:prstGeom prst="rect">
            <a:avLst/>
          </a:prstGeom>
          <a:noFill/>
        </p:spPr>
        <p:txBody>
          <a:bodyPr wrap="square" rtlCol="0">
            <a:spAutoFit/>
          </a:bodyPr>
          <a:lstStyle/>
          <a:p>
            <a:r>
              <a:rPr lang="en-US" dirty="0" smtClean="0"/>
              <a:t>November 1942, Montgomery overseeing his tanks in </a:t>
            </a:r>
            <a:r>
              <a:rPr lang="en-US" dirty="0" smtClean="0"/>
              <a:t>battle </a:t>
            </a:r>
            <a:r>
              <a:rPr lang="en-US" dirty="0" smtClean="0"/>
              <a:t>in North Africa </a:t>
            </a:r>
            <a:endParaRPr lang="en-US" dirty="0"/>
          </a:p>
        </p:txBody>
      </p:sp>
      <p:pic>
        <p:nvPicPr>
          <p:cNvPr id="10" name="Picture 9" descr="Battle_of_El_Alame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787" y="1188795"/>
            <a:ext cx="4007324" cy="3007254"/>
          </a:xfrm>
          <a:prstGeom prst="rect">
            <a:avLst/>
          </a:prstGeom>
        </p:spPr>
      </p:pic>
      <p:sp>
        <p:nvSpPr>
          <p:cNvPr id="11" name="TextBox 10"/>
          <p:cNvSpPr txBox="1"/>
          <p:nvPr/>
        </p:nvSpPr>
        <p:spPr>
          <a:xfrm>
            <a:off x="4515787" y="4191000"/>
            <a:ext cx="3880324" cy="923330"/>
          </a:xfrm>
          <a:prstGeom prst="rect">
            <a:avLst/>
          </a:prstGeom>
          <a:noFill/>
        </p:spPr>
        <p:txBody>
          <a:bodyPr wrap="square" rtlCol="0">
            <a:spAutoFit/>
          </a:bodyPr>
          <a:lstStyle/>
          <a:p>
            <a:r>
              <a:rPr lang="en-US" dirty="0" smtClean="0"/>
              <a:t>The tanks sent by Montgomery during the Battle of El Alamein that lead to a huge victory for the British</a:t>
            </a:r>
            <a:endParaRPr lang="en-US" dirty="0"/>
          </a:p>
        </p:txBody>
      </p:sp>
    </p:spTree>
    <p:extLst>
      <p:ext uri="{BB962C8B-B14F-4D97-AF65-F5344CB8AC3E}">
        <p14:creationId xmlns:p14="http://schemas.microsoft.com/office/powerpoint/2010/main" val="294897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General Bernard Law Montgomery (Great Britain) </a:t>
            </a:r>
            <a:endParaRPr lang="en-US" dirty="0"/>
          </a:p>
        </p:txBody>
      </p:sp>
      <p:sp>
        <p:nvSpPr>
          <p:cNvPr id="3" name="Content Placeholder 2"/>
          <p:cNvSpPr>
            <a:spLocks noGrp="1"/>
          </p:cNvSpPr>
          <p:nvPr>
            <p:ph idx="1"/>
          </p:nvPr>
        </p:nvSpPr>
        <p:spPr>
          <a:xfrm>
            <a:off x="218096" y="1269942"/>
            <a:ext cx="8468704" cy="5092590"/>
          </a:xfrm>
        </p:spPr>
        <p:txBody>
          <a:bodyPr>
            <a:normAutofit/>
          </a:bodyPr>
          <a:lstStyle/>
          <a:p>
            <a:r>
              <a:rPr lang="en-US" sz="2400" dirty="0" smtClean="0"/>
              <a:t>What made him a great General?</a:t>
            </a:r>
          </a:p>
          <a:p>
            <a:pPr lvl="1"/>
            <a:r>
              <a:rPr lang="en-US" sz="2000" dirty="0" smtClean="0"/>
              <a:t>He graduated from the Royal Military Academy and through his experience he was able to become a smart military strategist that really was showed off during his victories in North Africa.</a:t>
            </a:r>
          </a:p>
          <a:p>
            <a:pPr lvl="1"/>
            <a:r>
              <a:rPr lang="en-US" sz="2000" dirty="0" smtClean="0"/>
              <a:t>One of his greatest qualities as a General was that he was a great problem solver. He had the ability to get his troops out of the worst of positions and give them a chance to win the battle. </a:t>
            </a:r>
          </a:p>
          <a:p>
            <a:pPr lvl="1"/>
            <a:r>
              <a:rPr lang="en-US" sz="2000" dirty="0" smtClean="0"/>
              <a:t>He was a very strict General and always made sure to discipline his troops whenever needed. With his strict leadership there was never a question about who was the leader and there was never a time his troops went into battle unprepared.</a:t>
            </a:r>
          </a:p>
          <a:p>
            <a:pPr lvl="1"/>
            <a:r>
              <a:rPr lang="en-US" sz="2000" dirty="0" smtClean="0"/>
              <a:t>A unique quality that he possessed was that he always kept faith strong in his troops. Even during dark times he got his troops to believe that it was possible that they could win. This was his greatest a most important quality that truly allowed him to become successful.</a:t>
            </a:r>
          </a:p>
          <a:p>
            <a:pPr lvl="1"/>
            <a:endParaRPr lang="en-US" sz="2000" dirty="0"/>
          </a:p>
          <a:p>
            <a:pPr lvl="1"/>
            <a:endParaRPr lang="en-US" sz="2000" dirty="0"/>
          </a:p>
        </p:txBody>
      </p:sp>
    </p:spTree>
    <p:extLst>
      <p:ext uri="{BB962C8B-B14F-4D97-AF65-F5344CB8AC3E}">
        <p14:creationId xmlns:p14="http://schemas.microsoft.com/office/powerpoint/2010/main" val="37757170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Winston Churchill’s affect on his Generals</a:t>
            </a:r>
            <a:endParaRPr lang="en-US" sz="3600" dirty="0"/>
          </a:p>
        </p:txBody>
      </p:sp>
      <p:sp>
        <p:nvSpPr>
          <p:cNvPr id="3" name="Content Placeholder 2"/>
          <p:cNvSpPr>
            <a:spLocks noGrp="1"/>
          </p:cNvSpPr>
          <p:nvPr>
            <p:ph idx="1"/>
          </p:nvPr>
        </p:nvSpPr>
        <p:spPr/>
        <p:txBody>
          <a:bodyPr>
            <a:normAutofit fontScale="92500" lnSpcReduction="10000"/>
          </a:bodyPr>
          <a:lstStyle/>
          <a:p>
            <a:r>
              <a:rPr lang="en-US" sz="2000" dirty="0" smtClean="0"/>
              <a:t>He was a strong and inspirational leader,</a:t>
            </a:r>
            <a:endParaRPr lang="en-US" sz="2000" dirty="0"/>
          </a:p>
          <a:p>
            <a:pPr marL="0" indent="0">
              <a:buNone/>
            </a:pPr>
            <a:r>
              <a:rPr lang="en-US" sz="2000" dirty="0" smtClean="0"/>
              <a:t>      before the Battle of Britain his speech was</a:t>
            </a:r>
          </a:p>
          <a:p>
            <a:pPr marL="0" indent="0">
              <a:buNone/>
            </a:pPr>
            <a:r>
              <a:rPr lang="en-US" sz="2000" dirty="0"/>
              <a:t> </a:t>
            </a:r>
            <a:r>
              <a:rPr lang="en-US" sz="2000" dirty="0" smtClean="0"/>
              <a:t>     able to bring the troops out of dark times</a:t>
            </a:r>
          </a:p>
          <a:p>
            <a:pPr marL="0" indent="0">
              <a:buNone/>
            </a:pPr>
            <a:r>
              <a:rPr lang="en-US" sz="2000" dirty="0" smtClean="0"/>
              <a:t>      and into victory.</a:t>
            </a:r>
          </a:p>
          <a:p>
            <a:endParaRPr lang="en-US" sz="2000" dirty="0" smtClean="0"/>
          </a:p>
          <a:p>
            <a:r>
              <a:rPr lang="en-US" sz="2000" dirty="0" smtClean="0"/>
              <a:t>As a graduate of the Royal Military Academy</a:t>
            </a:r>
            <a:endParaRPr lang="en-US" sz="2000" dirty="0"/>
          </a:p>
          <a:p>
            <a:pPr marL="0" indent="0">
              <a:buNone/>
            </a:pPr>
            <a:r>
              <a:rPr lang="en-US" sz="2000" dirty="0"/>
              <a:t> </a:t>
            </a:r>
            <a:r>
              <a:rPr lang="en-US" sz="2000" dirty="0" smtClean="0"/>
              <a:t>     he was considered one of the greatest military</a:t>
            </a:r>
          </a:p>
          <a:p>
            <a:pPr marL="0" indent="0">
              <a:buNone/>
            </a:pPr>
            <a:r>
              <a:rPr lang="en-US" sz="2000" dirty="0" smtClean="0"/>
              <a:t>      strategist and always made sure the army was</a:t>
            </a:r>
          </a:p>
          <a:p>
            <a:pPr marL="0" indent="0">
              <a:buNone/>
            </a:pPr>
            <a:r>
              <a:rPr lang="en-US" sz="2000" dirty="0" smtClean="0"/>
              <a:t>      in the best position to win.</a:t>
            </a:r>
          </a:p>
          <a:p>
            <a:endParaRPr lang="en-US" sz="2000" dirty="0" smtClean="0"/>
          </a:p>
          <a:p>
            <a:r>
              <a:rPr lang="en-US" sz="2000" dirty="0" smtClean="0"/>
              <a:t>His ability to foresight the actions of WWII made</a:t>
            </a:r>
          </a:p>
          <a:p>
            <a:pPr marL="0" indent="0">
              <a:buNone/>
            </a:pPr>
            <a:r>
              <a:rPr lang="en-US" sz="2000" dirty="0"/>
              <a:t> </a:t>
            </a:r>
            <a:r>
              <a:rPr lang="en-US" sz="2000" dirty="0" smtClean="0"/>
              <a:t>     his army and Generals very prepared compared</a:t>
            </a:r>
          </a:p>
          <a:p>
            <a:pPr marL="0" indent="0">
              <a:buNone/>
            </a:pPr>
            <a:r>
              <a:rPr lang="en-US" sz="2000" dirty="0"/>
              <a:t> </a:t>
            </a:r>
            <a:r>
              <a:rPr lang="en-US" sz="2000" dirty="0" smtClean="0"/>
              <a:t>     to the other armies.</a:t>
            </a:r>
            <a:endParaRPr lang="en-US" sz="1600" dirty="0" smtClean="0"/>
          </a:p>
          <a:p>
            <a:pPr marL="0" indent="0">
              <a:buNone/>
            </a:pPr>
            <a:r>
              <a:rPr lang="en-US" sz="2000" dirty="0" smtClean="0"/>
              <a:t>      </a:t>
            </a:r>
            <a:endParaRPr lang="en-US" sz="2000" dirty="0"/>
          </a:p>
        </p:txBody>
      </p:sp>
      <p:pic>
        <p:nvPicPr>
          <p:cNvPr id="4" name="Picture 3" descr="Winston_Churchill_cph.3b120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834" y="2263421"/>
            <a:ext cx="2700387" cy="3372729"/>
          </a:xfrm>
          <a:prstGeom prst="rect">
            <a:avLst/>
          </a:prstGeom>
        </p:spPr>
      </p:pic>
    </p:spTree>
    <p:extLst>
      <p:ext uri="{BB962C8B-B14F-4D97-AF65-F5344CB8AC3E}">
        <p14:creationId xmlns:p14="http://schemas.microsoft.com/office/powerpoint/2010/main" val="31980205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811</TotalTime>
  <Words>3134</Words>
  <Application>Microsoft Macintosh PowerPoint</Application>
  <PresentationFormat>On-screen Show (4:3)</PresentationFormat>
  <Paragraphs>267</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1_Office Theme</vt:lpstr>
      <vt:lpstr>Office Theme</vt:lpstr>
      <vt:lpstr>The Great Generals of WWII</vt:lpstr>
      <vt:lpstr>PowerPoint Presentation</vt:lpstr>
      <vt:lpstr>General Dwight Eisenhower (U.S) </vt:lpstr>
      <vt:lpstr>General George Smith Patton Jr. (U.S)</vt:lpstr>
      <vt:lpstr>General George Smith Patton Jr. (U.S)</vt:lpstr>
      <vt:lpstr>Franklin D. Roosevelt’s affect on his Generals</vt:lpstr>
      <vt:lpstr>General Bernard Law Montgomery (Great Britain) </vt:lpstr>
      <vt:lpstr>General Bernard Law Montgomery (Great Britain) </vt:lpstr>
      <vt:lpstr>Winston Churchill’s affect on his Generals</vt:lpstr>
      <vt:lpstr>General Georgy Zhukov (USSR)</vt:lpstr>
      <vt:lpstr>General Georgy Zhukov (USSR)</vt:lpstr>
      <vt:lpstr>Joseph Stalin’s affect on his Generals</vt:lpstr>
      <vt:lpstr>General Giovanni Messe (Italy)</vt:lpstr>
      <vt:lpstr>General Giovanni Messe (Italy)</vt:lpstr>
      <vt:lpstr>Benito Mussolini affect on his General</vt:lpstr>
      <vt:lpstr>Erich Von Manstein (Germany) </vt:lpstr>
      <vt:lpstr>Erich Von Manstein (Germany) </vt:lpstr>
      <vt:lpstr>General Erwin Rommel (Germany)</vt:lpstr>
      <vt:lpstr>General Erwin Rommel (Germany)</vt:lpstr>
      <vt:lpstr>Adolf Hitler’s affect on his Generals</vt:lpstr>
      <vt:lpstr>Additional Links </vt:lpstr>
    </vt:vector>
  </TitlesOfParts>
  <Company>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Generals of WWII</dc:title>
  <dc:creator>Roy BenDavid</dc:creator>
  <cp:lastModifiedBy>Roy BenDavid</cp:lastModifiedBy>
  <cp:revision>76</cp:revision>
  <dcterms:created xsi:type="dcterms:W3CDTF">2013-03-17T19:38:22Z</dcterms:created>
  <dcterms:modified xsi:type="dcterms:W3CDTF">2013-03-19T08:16:40Z</dcterms:modified>
</cp:coreProperties>
</file>